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15" r:id="rId5"/>
  </p:sldMasterIdLst>
  <p:notesMasterIdLst>
    <p:notesMasterId r:id="rId22"/>
  </p:notesMasterIdLst>
  <p:sldIdLst>
    <p:sldId id="276" r:id="rId6"/>
    <p:sldId id="565" r:id="rId7"/>
    <p:sldId id="566" r:id="rId8"/>
    <p:sldId id="567" r:id="rId9"/>
    <p:sldId id="568" r:id="rId10"/>
    <p:sldId id="569" r:id="rId11"/>
    <p:sldId id="578" r:id="rId12"/>
    <p:sldId id="575" r:id="rId13"/>
    <p:sldId id="576" r:id="rId14"/>
    <p:sldId id="571" r:id="rId15"/>
    <p:sldId id="570" r:id="rId16"/>
    <p:sldId id="572" r:id="rId17"/>
    <p:sldId id="573" r:id="rId18"/>
    <p:sldId id="577" r:id="rId19"/>
    <p:sldId id="532" r:id="rId20"/>
    <p:sldId id="538" r:id="rId21"/>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63" d="100"/>
          <a:sy n="63" d="100"/>
        </p:scale>
        <p:origin x="1400" y="5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906B92FC-1FA9-4BCA-B293-7E4BAEAF1CE5}" type="datetimeFigureOut">
              <a:rPr lang="en-US" smtClean="0"/>
              <a:pPr/>
              <a:t>8/18/2025</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8785D6A2-AFE7-4347-910E-D5B3B0A5BBB0}" type="slidenum">
              <a:rPr lang="en-US" smtClean="0"/>
              <a:pPr/>
              <a:t>‹#›</a:t>
            </a:fld>
            <a:endParaRPr lang="en-US"/>
          </a:p>
        </p:txBody>
      </p:sp>
    </p:spTree>
    <p:extLst>
      <p:ext uri="{BB962C8B-B14F-4D97-AF65-F5344CB8AC3E}">
        <p14:creationId xmlns:p14="http://schemas.microsoft.com/office/powerpoint/2010/main" val="3399327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477AF5-2ABB-4B01-B410-E9F00DB276A1}"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1384C-D45B-49E3-BA99-1F341699F252}" type="slidenum">
              <a:rPr lang="en-US" smtClean="0"/>
              <a:t>‹#›</a:t>
            </a:fld>
            <a:endParaRPr lang="en-US"/>
          </a:p>
        </p:txBody>
      </p:sp>
    </p:spTree>
    <p:extLst>
      <p:ext uri="{BB962C8B-B14F-4D97-AF65-F5344CB8AC3E}">
        <p14:creationId xmlns:p14="http://schemas.microsoft.com/office/powerpoint/2010/main" val="3281775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477AF5-2ABB-4B01-B410-E9F00DB276A1}" type="datetimeFigureOut">
              <a:rPr lang="en-US" smtClean="0"/>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1384C-D45B-49E3-BA99-1F341699F252}" type="slidenum">
              <a:rPr lang="en-US" smtClean="0"/>
              <a:t>‹#›</a:t>
            </a:fld>
            <a:endParaRPr lang="en-US"/>
          </a:p>
        </p:txBody>
      </p:sp>
    </p:spTree>
    <p:extLst>
      <p:ext uri="{BB962C8B-B14F-4D97-AF65-F5344CB8AC3E}">
        <p14:creationId xmlns:p14="http://schemas.microsoft.com/office/powerpoint/2010/main" val="865732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9477AF5-2ABB-4B01-B410-E9F00DB276A1}"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1384C-D45B-49E3-BA99-1F341699F252}" type="slidenum">
              <a:rPr lang="en-US" smtClean="0"/>
              <a:t>‹#›</a:t>
            </a:fld>
            <a:endParaRPr lang="en-US"/>
          </a:p>
        </p:txBody>
      </p:sp>
    </p:spTree>
    <p:extLst>
      <p:ext uri="{BB962C8B-B14F-4D97-AF65-F5344CB8AC3E}">
        <p14:creationId xmlns:p14="http://schemas.microsoft.com/office/powerpoint/2010/main" val="2012230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9477AF5-2ABB-4B01-B410-E9F00DB276A1}"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1384C-D45B-49E3-BA99-1F341699F252}"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986952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477AF5-2ABB-4B01-B410-E9F00DB276A1}"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1384C-D45B-49E3-BA99-1F341699F252}" type="slidenum">
              <a:rPr lang="en-US" smtClean="0"/>
              <a:t>‹#›</a:t>
            </a:fld>
            <a:endParaRPr lang="en-US"/>
          </a:p>
        </p:txBody>
      </p:sp>
    </p:spTree>
    <p:extLst>
      <p:ext uri="{BB962C8B-B14F-4D97-AF65-F5344CB8AC3E}">
        <p14:creationId xmlns:p14="http://schemas.microsoft.com/office/powerpoint/2010/main" val="2834458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9477AF5-2ABB-4B01-B410-E9F00DB276A1}" type="datetimeFigureOut">
              <a:rPr lang="en-US" smtClean="0"/>
              <a:t>8/18/2025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1384C-D45B-49E3-BA99-1F341699F252}" type="slidenum">
              <a:rPr lang="en-US" smtClean="0"/>
              <a:t>‹#›</a:t>
            </a:fld>
            <a:endParaRPr lang="en-US"/>
          </a:p>
        </p:txBody>
      </p:sp>
    </p:spTree>
    <p:extLst>
      <p:ext uri="{BB962C8B-B14F-4D97-AF65-F5344CB8AC3E}">
        <p14:creationId xmlns:p14="http://schemas.microsoft.com/office/powerpoint/2010/main" val="3258437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9477AF5-2ABB-4B01-B410-E9F00DB276A1}" type="datetimeFigureOut">
              <a:rPr lang="en-US" smtClean="0"/>
              <a:t>8/18/2025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1384C-D45B-49E3-BA99-1F341699F252}" type="slidenum">
              <a:rPr lang="en-US" smtClean="0"/>
              <a:t>‹#›</a:t>
            </a:fld>
            <a:endParaRPr lang="en-US"/>
          </a:p>
        </p:txBody>
      </p:sp>
    </p:spTree>
    <p:extLst>
      <p:ext uri="{BB962C8B-B14F-4D97-AF65-F5344CB8AC3E}">
        <p14:creationId xmlns:p14="http://schemas.microsoft.com/office/powerpoint/2010/main" val="226741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477AF5-2ABB-4B01-B410-E9F00DB276A1}"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1384C-D45B-49E3-BA99-1F341699F252}" type="slidenum">
              <a:rPr lang="en-US" smtClean="0"/>
              <a:t>‹#›</a:t>
            </a:fld>
            <a:endParaRPr lang="en-US"/>
          </a:p>
        </p:txBody>
      </p:sp>
    </p:spTree>
    <p:extLst>
      <p:ext uri="{BB962C8B-B14F-4D97-AF65-F5344CB8AC3E}">
        <p14:creationId xmlns:p14="http://schemas.microsoft.com/office/powerpoint/2010/main" val="1119415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477AF5-2ABB-4B01-B410-E9F00DB276A1}"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1384C-D45B-49E3-BA99-1F341699F252}" type="slidenum">
              <a:rPr lang="en-US" smtClean="0"/>
              <a:t>‹#›</a:t>
            </a:fld>
            <a:endParaRPr lang="en-US"/>
          </a:p>
        </p:txBody>
      </p:sp>
    </p:spTree>
    <p:extLst>
      <p:ext uri="{BB962C8B-B14F-4D97-AF65-F5344CB8AC3E}">
        <p14:creationId xmlns:p14="http://schemas.microsoft.com/office/powerpoint/2010/main" val="40385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E9477AF5-2ABB-4B01-B410-E9F00DB276A1}"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1384C-D45B-49E3-BA99-1F341699F252}" type="slidenum">
              <a:rPr lang="en-US" smtClean="0"/>
              <a:t>‹#›</a:t>
            </a:fld>
            <a:endParaRPr lang="en-US"/>
          </a:p>
        </p:txBody>
      </p:sp>
    </p:spTree>
    <p:extLst>
      <p:ext uri="{BB962C8B-B14F-4D97-AF65-F5344CB8AC3E}">
        <p14:creationId xmlns:p14="http://schemas.microsoft.com/office/powerpoint/2010/main" val="45475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477AF5-2ABB-4B01-B410-E9F00DB276A1}"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1384C-D45B-49E3-BA99-1F341699F252}" type="slidenum">
              <a:rPr lang="en-US" smtClean="0"/>
              <a:t>‹#›</a:t>
            </a:fld>
            <a:endParaRPr lang="en-US"/>
          </a:p>
        </p:txBody>
      </p:sp>
    </p:spTree>
    <p:extLst>
      <p:ext uri="{BB962C8B-B14F-4D97-AF65-F5344CB8AC3E}">
        <p14:creationId xmlns:p14="http://schemas.microsoft.com/office/powerpoint/2010/main" val="2036286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477AF5-2ABB-4B01-B410-E9F00DB276A1}" type="datetimeFigureOut">
              <a:rPr lang="en-US" smtClean="0"/>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1384C-D45B-49E3-BA99-1F341699F252}" type="slidenum">
              <a:rPr lang="en-US" smtClean="0"/>
              <a:t>‹#›</a:t>
            </a:fld>
            <a:endParaRPr lang="en-US"/>
          </a:p>
        </p:txBody>
      </p:sp>
    </p:spTree>
    <p:extLst>
      <p:ext uri="{BB962C8B-B14F-4D97-AF65-F5344CB8AC3E}">
        <p14:creationId xmlns:p14="http://schemas.microsoft.com/office/powerpoint/2010/main" val="380581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477AF5-2ABB-4B01-B410-E9F00DB276A1}" type="datetimeFigureOut">
              <a:rPr lang="en-US" smtClean="0"/>
              <a:t>8/18/2025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81384C-D45B-49E3-BA99-1F341699F252}" type="slidenum">
              <a:rPr lang="en-US" smtClean="0"/>
              <a:t>‹#›</a:t>
            </a:fld>
            <a:endParaRPr lang="en-US"/>
          </a:p>
        </p:txBody>
      </p:sp>
    </p:spTree>
    <p:extLst>
      <p:ext uri="{BB962C8B-B14F-4D97-AF65-F5344CB8AC3E}">
        <p14:creationId xmlns:p14="http://schemas.microsoft.com/office/powerpoint/2010/main" val="101417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E9477AF5-2ABB-4B01-B410-E9F00DB276A1}" type="datetimeFigureOut">
              <a:rPr lang="en-US" smtClean="0"/>
              <a:t>8/18/2025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E81384C-D45B-49E3-BA99-1F341699F252}" type="slidenum">
              <a:rPr lang="en-US" smtClean="0"/>
              <a:t>‹#›</a:t>
            </a:fld>
            <a:endParaRPr lang="en-US"/>
          </a:p>
        </p:txBody>
      </p:sp>
    </p:spTree>
    <p:extLst>
      <p:ext uri="{BB962C8B-B14F-4D97-AF65-F5344CB8AC3E}">
        <p14:creationId xmlns:p14="http://schemas.microsoft.com/office/powerpoint/2010/main" val="3452160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9477AF5-2ABB-4B01-B410-E9F00DB276A1}" type="datetimeFigureOut">
              <a:rPr lang="en-US" smtClean="0"/>
              <a:t>8/18/2025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E81384C-D45B-49E3-BA99-1F341699F252}" type="slidenum">
              <a:rPr lang="en-US" smtClean="0"/>
              <a:t>‹#›</a:t>
            </a:fld>
            <a:endParaRPr lang="en-US"/>
          </a:p>
        </p:txBody>
      </p:sp>
    </p:spTree>
    <p:extLst>
      <p:ext uri="{BB962C8B-B14F-4D97-AF65-F5344CB8AC3E}">
        <p14:creationId xmlns:p14="http://schemas.microsoft.com/office/powerpoint/2010/main" val="2532530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9477AF5-2ABB-4B01-B410-E9F00DB276A1}" type="datetimeFigureOut">
              <a:rPr lang="en-US" smtClean="0"/>
              <a:t>8/18/2025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E81384C-D45B-49E3-BA99-1F341699F252}" type="slidenum">
              <a:rPr lang="en-US" smtClean="0"/>
              <a:t>‹#›</a:t>
            </a:fld>
            <a:endParaRPr lang="en-US"/>
          </a:p>
        </p:txBody>
      </p:sp>
    </p:spTree>
    <p:extLst>
      <p:ext uri="{BB962C8B-B14F-4D97-AF65-F5344CB8AC3E}">
        <p14:creationId xmlns:p14="http://schemas.microsoft.com/office/powerpoint/2010/main" val="2276361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477AF5-2ABB-4B01-B410-E9F00DB276A1}" type="datetimeFigureOut">
              <a:rPr lang="en-US" smtClean="0"/>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1384C-D45B-49E3-BA99-1F341699F252}" type="slidenum">
              <a:rPr lang="en-US" smtClean="0"/>
              <a:t>‹#›</a:t>
            </a:fld>
            <a:endParaRPr lang="en-US"/>
          </a:p>
        </p:txBody>
      </p:sp>
    </p:spTree>
    <p:extLst>
      <p:ext uri="{BB962C8B-B14F-4D97-AF65-F5344CB8AC3E}">
        <p14:creationId xmlns:p14="http://schemas.microsoft.com/office/powerpoint/2010/main" val="3261500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9477AF5-2ABB-4B01-B410-E9F00DB276A1}" type="datetimeFigureOut">
              <a:rPr lang="en-US" smtClean="0"/>
              <a:t>8/18/2025</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8E81384C-D45B-49E3-BA99-1F341699F252}" type="slidenum">
              <a:rPr lang="en-US" smtClean="0"/>
              <a:t>‹#›</a:t>
            </a:fld>
            <a:endParaRPr lang="en-US"/>
          </a:p>
        </p:txBody>
      </p:sp>
    </p:spTree>
    <p:extLst>
      <p:ext uri="{BB962C8B-B14F-4D97-AF65-F5344CB8AC3E}">
        <p14:creationId xmlns:p14="http://schemas.microsoft.com/office/powerpoint/2010/main" val="3524105980"/>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https://www.csbsju.edu/wp-content/uploads/2024/11/csbsju-logo-image-1024x681.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E92A8BB-07B9-40DB-984F-2CB1A2535B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9143771"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CDDB745-6C26-4B79-9EF2-08E3E4AB9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Freeform 16">
            <a:extLst>
              <a:ext uri="{FF2B5EF4-FFF2-40B4-BE49-F238E27FC236}">
                <a16:creationId xmlns:a16="http://schemas.microsoft.com/office/drawing/2014/main" id="{80B3FE6C-0A59-4114-88CB-3C3172D6A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2835162"/>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20000"/>
            </a:schemeClr>
          </a:solidFill>
          <a:ln>
            <a:noFill/>
          </a:ln>
        </p:spPr>
        <p:txBody>
          <a:bodyPr rtlCol="0" anchor="ctr"/>
          <a:lstStyle/>
          <a:p>
            <a:pPr algn="ctr"/>
            <a:endParaRPr lang="en-US">
              <a:solidFill>
                <a:schemeClr val="tx1"/>
              </a:solidFill>
            </a:endParaRPr>
          </a:p>
        </p:txBody>
      </p:sp>
      <p:sp>
        <p:nvSpPr>
          <p:cNvPr id="31" name="Freeform: Shape 30">
            <a:extLst>
              <a:ext uri="{FF2B5EF4-FFF2-40B4-BE49-F238E27FC236}">
                <a16:creationId xmlns:a16="http://schemas.microsoft.com/office/drawing/2014/main" id="{DDA3A238-516A-4076-B3C2-230D913508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36999"/>
            <a:ext cx="9143771" cy="3721001"/>
          </a:xfrm>
          <a:custGeom>
            <a:avLst/>
            <a:gdLst>
              <a:gd name="connsiteX0" fmla="*/ 1 w 12191696"/>
              <a:gd name="connsiteY0" fmla="*/ 0 h 3721001"/>
              <a:gd name="connsiteX1" fmla="*/ 71932 w 12191696"/>
              <a:gd name="connsiteY1" fmla="*/ 12261 h 3721001"/>
              <a:gd name="connsiteX2" fmla="*/ 282849 w 12191696"/>
              <a:gd name="connsiteY2" fmla="*/ 48342 h 3721001"/>
              <a:gd name="connsiteX3" fmla="*/ 436464 w 12191696"/>
              <a:gd name="connsiteY3" fmla="*/ 73565 h 3721001"/>
              <a:gd name="connsiteX4" fmla="*/ 619339 w 12191696"/>
              <a:gd name="connsiteY4" fmla="*/ 100188 h 3721001"/>
              <a:gd name="connsiteX5" fmla="*/ 836351 w 12191696"/>
              <a:gd name="connsiteY5" fmla="*/ 132066 h 3721001"/>
              <a:gd name="connsiteX6" fmla="*/ 1076528 w 12191696"/>
              <a:gd name="connsiteY6" fmla="*/ 165696 h 3721001"/>
              <a:gd name="connsiteX7" fmla="*/ 1347183 w 12191696"/>
              <a:gd name="connsiteY7" fmla="*/ 201077 h 3721001"/>
              <a:gd name="connsiteX8" fmla="*/ 1642223 w 12191696"/>
              <a:gd name="connsiteY8" fmla="*/ 238560 h 3721001"/>
              <a:gd name="connsiteX9" fmla="*/ 1962864 w 12191696"/>
              <a:gd name="connsiteY9" fmla="*/ 276043 h 3721001"/>
              <a:gd name="connsiteX10" fmla="*/ 2304232 w 12191696"/>
              <a:gd name="connsiteY10" fmla="*/ 314226 h 3721001"/>
              <a:gd name="connsiteX11" fmla="*/ 2672421 w 12191696"/>
              <a:gd name="connsiteY11" fmla="*/ 349608 h 3721001"/>
              <a:gd name="connsiteX12" fmla="*/ 3057678 w 12191696"/>
              <a:gd name="connsiteY12" fmla="*/ 383588 h 3721001"/>
              <a:gd name="connsiteX13" fmla="*/ 3464881 w 12191696"/>
              <a:gd name="connsiteY13" fmla="*/ 414415 h 3721001"/>
              <a:gd name="connsiteX14" fmla="*/ 3889152 w 12191696"/>
              <a:gd name="connsiteY14" fmla="*/ 443841 h 3721001"/>
              <a:gd name="connsiteX15" fmla="*/ 4331710 w 12191696"/>
              <a:gd name="connsiteY15" fmla="*/ 471515 h 3721001"/>
              <a:gd name="connsiteX16" fmla="*/ 4558476 w 12191696"/>
              <a:gd name="connsiteY16" fmla="*/ 481324 h 3721001"/>
              <a:gd name="connsiteX17" fmla="*/ 4790118 w 12191696"/>
              <a:gd name="connsiteY17" fmla="*/ 492183 h 3721001"/>
              <a:gd name="connsiteX18" fmla="*/ 5025418 w 12191696"/>
              <a:gd name="connsiteY18" fmla="*/ 502342 h 3721001"/>
              <a:gd name="connsiteX19" fmla="*/ 5261937 w 12191696"/>
              <a:gd name="connsiteY19" fmla="*/ 508998 h 3721001"/>
              <a:gd name="connsiteX20" fmla="*/ 5503333 w 12191696"/>
              <a:gd name="connsiteY20" fmla="*/ 514953 h 3721001"/>
              <a:gd name="connsiteX21" fmla="*/ 5747166 w 12191696"/>
              <a:gd name="connsiteY21" fmla="*/ 521259 h 3721001"/>
              <a:gd name="connsiteX22" fmla="*/ 5995877 w 12191696"/>
              <a:gd name="connsiteY22" fmla="*/ 525462 h 3721001"/>
              <a:gd name="connsiteX23" fmla="*/ 6247026 w 12191696"/>
              <a:gd name="connsiteY23" fmla="*/ 525462 h 3721001"/>
              <a:gd name="connsiteX24" fmla="*/ 6500613 w 12191696"/>
              <a:gd name="connsiteY24" fmla="*/ 527564 h 3721001"/>
              <a:gd name="connsiteX25" fmla="*/ 6756639 w 12191696"/>
              <a:gd name="connsiteY25" fmla="*/ 525462 h 3721001"/>
              <a:gd name="connsiteX26" fmla="*/ 7016322 w 12191696"/>
              <a:gd name="connsiteY26" fmla="*/ 521259 h 3721001"/>
              <a:gd name="connsiteX27" fmla="*/ 7276005 w 12191696"/>
              <a:gd name="connsiteY27" fmla="*/ 517405 h 3721001"/>
              <a:gd name="connsiteX28" fmla="*/ 7539345 w 12191696"/>
              <a:gd name="connsiteY28" fmla="*/ 508998 h 3721001"/>
              <a:gd name="connsiteX29" fmla="*/ 7805124 w 12191696"/>
              <a:gd name="connsiteY29" fmla="*/ 500240 h 3721001"/>
              <a:gd name="connsiteX30" fmla="*/ 8070903 w 12191696"/>
              <a:gd name="connsiteY30" fmla="*/ 490081 h 3721001"/>
              <a:gd name="connsiteX31" fmla="*/ 8339121 w 12191696"/>
              <a:gd name="connsiteY31" fmla="*/ 475719 h 3721001"/>
              <a:gd name="connsiteX32" fmla="*/ 8609776 w 12191696"/>
              <a:gd name="connsiteY32" fmla="*/ 458554 h 3721001"/>
              <a:gd name="connsiteX33" fmla="*/ 8881651 w 12191696"/>
              <a:gd name="connsiteY33" fmla="*/ 442089 h 3721001"/>
              <a:gd name="connsiteX34" fmla="*/ 9153526 w 12191696"/>
              <a:gd name="connsiteY34" fmla="*/ 421071 h 3721001"/>
              <a:gd name="connsiteX35" fmla="*/ 9429058 w 12191696"/>
              <a:gd name="connsiteY35" fmla="*/ 395848 h 3721001"/>
              <a:gd name="connsiteX36" fmla="*/ 9700933 w 12191696"/>
              <a:gd name="connsiteY36" fmla="*/ 370626 h 3721001"/>
              <a:gd name="connsiteX37" fmla="*/ 9977684 w 12191696"/>
              <a:gd name="connsiteY37" fmla="*/ 341551 h 3721001"/>
              <a:gd name="connsiteX38" fmla="*/ 10255655 w 12191696"/>
              <a:gd name="connsiteY38" fmla="*/ 309672 h 3721001"/>
              <a:gd name="connsiteX39" fmla="*/ 10529968 w 12191696"/>
              <a:gd name="connsiteY39" fmla="*/ 276043 h 3721001"/>
              <a:gd name="connsiteX40" fmla="*/ 10807939 w 12191696"/>
              <a:gd name="connsiteY40" fmla="*/ 236808 h 3721001"/>
              <a:gd name="connsiteX41" fmla="*/ 11084690 w 12191696"/>
              <a:gd name="connsiteY41" fmla="*/ 194771 h 3721001"/>
              <a:gd name="connsiteX42" fmla="*/ 11362661 w 12191696"/>
              <a:gd name="connsiteY42" fmla="*/ 153085 h 3721001"/>
              <a:gd name="connsiteX43" fmla="*/ 11639412 w 12191696"/>
              <a:gd name="connsiteY43" fmla="*/ 104392 h 3721001"/>
              <a:gd name="connsiteX44" fmla="*/ 11914945 w 12191696"/>
              <a:gd name="connsiteY44" fmla="*/ 54648 h 3721001"/>
              <a:gd name="connsiteX45" fmla="*/ 12191696 w 12191696"/>
              <a:gd name="connsiteY45" fmla="*/ 2452 h 3721001"/>
              <a:gd name="connsiteX46" fmla="*/ 12191696 w 12191696"/>
              <a:gd name="connsiteY46" fmla="*/ 2802467 h 3721001"/>
              <a:gd name="connsiteX47" fmla="*/ 12191695 w 12191696"/>
              <a:gd name="connsiteY47" fmla="*/ 2802467 h 3721001"/>
              <a:gd name="connsiteX48" fmla="*/ 12191695 w 12191696"/>
              <a:gd name="connsiteY48" fmla="*/ 3721001 h 3721001"/>
              <a:gd name="connsiteX49" fmla="*/ 0 w 12191696"/>
              <a:gd name="connsiteY49" fmla="*/ 3721001 h 3721001"/>
              <a:gd name="connsiteX50" fmla="*/ 0 w 12191696"/>
              <a:gd name="connsiteY50" fmla="*/ 2233825 h 3721001"/>
              <a:gd name="connsiteX51" fmla="*/ 1 w 12191696"/>
              <a:gd name="connsiteY51" fmla="*/ 2233825 h 372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696" h="3721001">
                <a:moveTo>
                  <a:pt x="1" y="0"/>
                </a:moveTo>
                <a:lnTo>
                  <a:pt x="71932" y="12261"/>
                </a:lnTo>
                <a:lnTo>
                  <a:pt x="282849"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3"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4"/>
                </a:lnTo>
                <a:lnTo>
                  <a:pt x="8881651" y="442089"/>
                </a:lnTo>
                <a:lnTo>
                  <a:pt x="9153526" y="421071"/>
                </a:lnTo>
                <a:lnTo>
                  <a:pt x="9429058" y="395848"/>
                </a:lnTo>
                <a:lnTo>
                  <a:pt x="9700933" y="370626"/>
                </a:lnTo>
                <a:lnTo>
                  <a:pt x="9977684" y="341551"/>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802467"/>
                </a:lnTo>
                <a:lnTo>
                  <a:pt x="12191695" y="2802467"/>
                </a:lnTo>
                <a:lnTo>
                  <a:pt x="12191695" y="3721001"/>
                </a:lnTo>
                <a:lnTo>
                  <a:pt x="0" y="3721001"/>
                </a:lnTo>
                <a:lnTo>
                  <a:pt x="0" y="2233825"/>
                </a:lnTo>
                <a:lnTo>
                  <a:pt x="1" y="2233825"/>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51C40B5E-7C55-4928-B0A9-DEDF785F85BF}"/>
              </a:ext>
            </a:extLst>
          </p:cNvPr>
          <p:cNvSpPr>
            <a:spLocks noGrp="1"/>
          </p:cNvSpPr>
          <p:nvPr>
            <p:ph type="ctrTitle"/>
          </p:nvPr>
        </p:nvSpPr>
        <p:spPr>
          <a:xfrm>
            <a:off x="477687" y="3756034"/>
            <a:ext cx="8141213" cy="1793390"/>
          </a:xfrm>
        </p:spPr>
        <p:txBody>
          <a:bodyPr vert="horz" lIns="68580" tIns="34290" rIns="68580" bIns="34290" rtlCol="0">
            <a:normAutofit/>
          </a:bodyPr>
          <a:lstStyle/>
          <a:p>
            <a:pPr>
              <a:lnSpc>
                <a:spcPct val="90000"/>
              </a:lnSpc>
            </a:pPr>
            <a:r>
              <a:rPr lang="en-US" sz="4000" b="1" dirty="0">
                <a:solidFill>
                  <a:schemeClr val="bg1"/>
                </a:solidFill>
              </a:rPr>
              <a:t>DIVIDED WE STAND: Building a Community that Embraces Difference</a:t>
            </a:r>
          </a:p>
        </p:txBody>
      </p:sp>
      <p:sp>
        <p:nvSpPr>
          <p:cNvPr id="9" name="Subtitle 8">
            <a:extLst>
              <a:ext uri="{FF2B5EF4-FFF2-40B4-BE49-F238E27FC236}">
                <a16:creationId xmlns:a16="http://schemas.microsoft.com/office/drawing/2014/main" id="{E80B1D62-490E-45E2-9C8C-1AABDD7CD1C6}"/>
              </a:ext>
            </a:extLst>
          </p:cNvPr>
          <p:cNvSpPr>
            <a:spLocks noGrp="1"/>
          </p:cNvSpPr>
          <p:nvPr>
            <p:ph type="subTitle" idx="1"/>
          </p:nvPr>
        </p:nvSpPr>
        <p:spPr>
          <a:xfrm>
            <a:off x="477687" y="5722374"/>
            <a:ext cx="6887208" cy="487924"/>
          </a:xfrm>
        </p:spPr>
        <p:txBody>
          <a:bodyPr>
            <a:normAutofit/>
          </a:bodyPr>
          <a:lstStyle/>
          <a:p>
            <a:r>
              <a:rPr lang="en-US" b="1" dirty="0">
                <a:solidFill>
                  <a:schemeClr val="bg1"/>
                </a:solidFill>
              </a:rPr>
              <a:t>Chris Conway &amp; John T. Delaney</a:t>
            </a:r>
          </a:p>
        </p:txBody>
      </p:sp>
      <p:pic>
        <p:nvPicPr>
          <p:cNvPr id="2" name="image_0" descr="Logo of the College of Saint Benedict and Saint John's University. It features a red emblem with a cross inside a hexagon above the text, which is written in black and red.">
            <a:extLst>
              <a:ext uri="{FF2B5EF4-FFF2-40B4-BE49-F238E27FC236}">
                <a16:creationId xmlns:a16="http://schemas.microsoft.com/office/drawing/2014/main" id="{CB69B6F6-3AEA-A3BA-A543-9B570741D5D7}"/>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477687" y="1038313"/>
            <a:ext cx="2547937" cy="170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blue and white logo&#10;&#10;AI-generated content may be incorrect.">
            <a:extLst>
              <a:ext uri="{FF2B5EF4-FFF2-40B4-BE49-F238E27FC236}">
                <a16:creationId xmlns:a16="http://schemas.microsoft.com/office/drawing/2014/main" id="{262B5740-EEF1-C44E-0092-C28AFC8FE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6775" y="471924"/>
            <a:ext cx="2743206" cy="2743206"/>
          </a:xfrm>
          <a:prstGeom prst="rect">
            <a:avLst/>
          </a:prstGeom>
        </p:spPr>
      </p:pic>
    </p:spTree>
    <p:extLst>
      <p:ext uri="{BB962C8B-B14F-4D97-AF65-F5344CB8AC3E}">
        <p14:creationId xmlns:p14="http://schemas.microsoft.com/office/powerpoint/2010/main" val="277443982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1365-385A-CB77-D436-F792C0254A68}"/>
              </a:ext>
            </a:extLst>
          </p:cNvPr>
          <p:cNvSpPr>
            <a:spLocks noGrp="1"/>
          </p:cNvSpPr>
          <p:nvPr>
            <p:ph type="title"/>
          </p:nvPr>
        </p:nvSpPr>
        <p:spPr/>
        <p:txBody>
          <a:bodyPr/>
          <a:lstStyle/>
          <a:p>
            <a:r>
              <a:rPr lang="en-US" b="1" dirty="0"/>
              <a:t>Small Group Discussion</a:t>
            </a:r>
          </a:p>
        </p:txBody>
      </p:sp>
      <p:sp>
        <p:nvSpPr>
          <p:cNvPr id="3" name="Content Placeholder 2">
            <a:extLst>
              <a:ext uri="{FF2B5EF4-FFF2-40B4-BE49-F238E27FC236}">
                <a16:creationId xmlns:a16="http://schemas.microsoft.com/office/drawing/2014/main" id="{63A63F6F-FC3C-1D92-EE5C-77C490710836}"/>
              </a:ext>
            </a:extLst>
          </p:cNvPr>
          <p:cNvSpPr>
            <a:spLocks noGrp="1"/>
          </p:cNvSpPr>
          <p:nvPr>
            <p:ph idx="1"/>
          </p:nvPr>
        </p:nvSpPr>
        <p:spPr/>
        <p:txBody>
          <a:bodyPr/>
          <a:lstStyle/>
          <a:p>
            <a:r>
              <a:rPr lang="en-US" sz="2400" dirty="0"/>
              <a:t>Form into groups of 6-10 people</a:t>
            </a:r>
          </a:p>
          <a:p>
            <a:r>
              <a:rPr lang="en-US" sz="2400" dirty="0"/>
              <a:t>Identify a facilitator</a:t>
            </a:r>
          </a:p>
          <a:p>
            <a:pPr lvl="1">
              <a:buFont typeface="Wingdings" panose="05000000000000000000" pitchFamily="2" charset="2"/>
              <a:buChar char="v"/>
            </a:pPr>
            <a:r>
              <a:rPr lang="en-US" sz="2000" dirty="0"/>
              <a:t>Facilitator manages discussion of the questions</a:t>
            </a:r>
          </a:p>
          <a:p>
            <a:r>
              <a:rPr lang="en-US" sz="2400" dirty="0"/>
              <a:t>Identify a recorder</a:t>
            </a:r>
          </a:p>
          <a:p>
            <a:pPr lvl="1">
              <a:buFont typeface="Wingdings" panose="05000000000000000000" pitchFamily="2" charset="2"/>
              <a:buChar char="v"/>
            </a:pPr>
            <a:r>
              <a:rPr lang="en-US" sz="2000" dirty="0"/>
              <a:t>Recorder takes notes and provides feedback to assembly when requested</a:t>
            </a:r>
          </a:p>
        </p:txBody>
      </p:sp>
    </p:spTree>
    <p:extLst>
      <p:ext uri="{BB962C8B-B14F-4D97-AF65-F5344CB8AC3E}">
        <p14:creationId xmlns:p14="http://schemas.microsoft.com/office/powerpoint/2010/main" val="3893788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732F9-D5E7-34DD-11D7-7728F0F2E077}"/>
              </a:ext>
            </a:extLst>
          </p:cNvPr>
          <p:cNvSpPr>
            <a:spLocks noGrp="1"/>
          </p:cNvSpPr>
          <p:nvPr>
            <p:ph type="title"/>
          </p:nvPr>
        </p:nvSpPr>
        <p:spPr>
          <a:xfrm>
            <a:off x="484710" y="452718"/>
            <a:ext cx="7055380" cy="812060"/>
          </a:xfrm>
        </p:spPr>
        <p:txBody>
          <a:bodyPr/>
          <a:lstStyle/>
          <a:p>
            <a:r>
              <a:rPr lang="en-US" b="1" dirty="0"/>
              <a:t>Questions/Scenarios</a:t>
            </a:r>
          </a:p>
        </p:txBody>
      </p:sp>
      <p:sp>
        <p:nvSpPr>
          <p:cNvPr id="3" name="Content Placeholder 2">
            <a:extLst>
              <a:ext uri="{FF2B5EF4-FFF2-40B4-BE49-F238E27FC236}">
                <a16:creationId xmlns:a16="http://schemas.microsoft.com/office/drawing/2014/main" id="{C228E0F9-3C2F-4012-5B4C-381EA28819D0}"/>
              </a:ext>
            </a:extLst>
          </p:cNvPr>
          <p:cNvSpPr>
            <a:spLocks noGrp="1"/>
          </p:cNvSpPr>
          <p:nvPr>
            <p:ph idx="1"/>
          </p:nvPr>
        </p:nvSpPr>
        <p:spPr>
          <a:xfrm>
            <a:off x="651933" y="1264778"/>
            <a:ext cx="7890934" cy="5296889"/>
          </a:xfrm>
        </p:spPr>
        <p:txBody>
          <a:bodyPr>
            <a:normAutofit fontScale="85000" lnSpcReduction="20000"/>
          </a:bodyPr>
          <a:lstStyle/>
          <a:p>
            <a:r>
              <a:rPr lang="en-US" sz="2600" dirty="0"/>
              <a:t>Select and answer one of the following questions:</a:t>
            </a:r>
          </a:p>
          <a:p>
            <a:pPr marL="857256" lvl="1" indent="-457200">
              <a:buFont typeface="+mj-lt"/>
              <a:buAutoNum type="arabicPeriod"/>
            </a:pPr>
            <a:r>
              <a:rPr lang="en-US" sz="2600" dirty="0"/>
              <a:t>How would you counsel students who approached you asking what they could do to support Palestinians in Gaza? And what would you say about the issue of antisemitism?</a:t>
            </a:r>
          </a:p>
          <a:p>
            <a:pPr marL="857256" lvl="1" indent="-457200">
              <a:buFont typeface="+mj-lt"/>
              <a:buAutoNum type="arabicPeriod"/>
            </a:pPr>
            <a:r>
              <a:rPr lang="en-US" sz="2600" dirty="0"/>
              <a:t>How would you recommend your university respond to a request by ICE to interview any undocumented students on campus? Make sure to consider all the implications.</a:t>
            </a:r>
          </a:p>
          <a:p>
            <a:pPr marL="857256" lvl="1" indent="-457200">
              <a:buFont typeface="+mj-lt"/>
              <a:buAutoNum type="arabicPeriod"/>
            </a:pPr>
            <a:r>
              <a:rPr lang="en-US" sz="2600" dirty="0"/>
              <a:t>The university community wants a strong response to illegal government actions and some have suggested that kindness is the equivalent of appeasement. How do you respond?</a:t>
            </a:r>
          </a:p>
          <a:p>
            <a:pPr marL="857256" lvl="1" indent="-457200">
              <a:buFont typeface="+mj-lt"/>
              <a:buAutoNum type="arabicPeriod"/>
            </a:pPr>
            <a:r>
              <a:rPr lang="en-US" sz="2600" dirty="0"/>
              <a:t>What would you say to a campus group that asked for funds to hold a conference on the effect of the U.S. Travel Ban on people from blacklisted countries?</a:t>
            </a:r>
          </a:p>
        </p:txBody>
      </p:sp>
    </p:spTree>
    <p:extLst>
      <p:ext uri="{BB962C8B-B14F-4D97-AF65-F5344CB8AC3E}">
        <p14:creationId xmlns:p14="http://schemas.microsoft.com/office/powerpoint/2010/main" val="2194574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1E0C01-6A37-08A6-101C-ABFF374DDC54}"/>
              </a:ext>
            </a:extLst>
          </p:cNvPr>
          <p:cNvSpPr>
            <a:spLocks noGrp="1"/>
          </p:cNvSpPr>
          <p:nvPr>
            <p:ph type="title"/>
          </p:nvPr>
        </p:nvSpPr>
        <p:spPr/>
        <p:txBody>
          <a:bodyPr/>
          <a:lstStyle/>
          <a:p>
            <a:r>
              <a:rPr lang="en-US" b="1" dirty="0"/>
              <a:t>Feedback to the Assembly</a:t>
            </a:r>
            <a:br>
              <a:rPr lang="en-US" dirty="0"/>
            </a:br>
            <a:endParaRPr lang="en-US" dirty="0"/>
          </a:p>
        </p:txBody>
      </p:sp>
      <p:sp>
        <p:nvSpPr>
          <p:cNvPr id="5" name="Text Placeholder 4">
            <a:extLst>
              <a:ext uri="{FF2B5EF4-FFF2-40B4-BE49-F238E27FC236}">
                <a16:creationId xmlns:a16="http://schemas.microsoft.com/office/drawing/2014/main" id="{25EF4BC9-C83F-BDF5-2F7F-D52BB2AE52F3}"/>
              </a:ext>
            </a:extLst>
          </p:cNvPr>
          <p:cNvSpPr>
            <a:spLocks noGrp="1"/>
          </p:cNvSpPr>
          <p:nvPr>
            <p:ph type="body" idx="1"/>
          </p:nvPr>
        </p:nvSpPr>
        <p:spPr/>
        <p:txBody>
          <a:bodyPr/>
          <a:lstStyle/>
          <a:p>
            <a:r>
              <a:rPr lang="en-US" dirty="0"/>
              <a:t>Why value difference</a:t>
            </a:r>
          </a:p>
        </p:txBody>
      </p:sp>
    </p:spTree>
    <p:extLst>
      <p:ext uri="{BB962C8B-B14F-4D97-AF65-F5344CB8AC3E}">
        <p14:creationId xmlns:p14="http://schemas.microsoft.com/office/powerpoint/2010/main" val="4020321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67863E-7B87-0660-6F51-3B5C6550B10A}"/>
              </a:ext>
            </a:extLst>
          </p:cNvPr>
          <p:cNvSpPr>
            <a:spLocks noGrp="1"/>
          </p:cNvSpPr>
          <p:nvPr>
            <p:ph type="title"/>
          </p:nvPr>
        </p:nvSpPr>
        <p:spPr>
          <a:xfrm>
            <a:off x="484710" y="249518"/>
            <a:ext cx="7055380" cy="1400530"/>
          </a:xfrm>
        </p:spPr>
        <p:txBody>
          <a:bodyPr/>
          <a:lstStyle/>
          <a:p>
            <a:r>
              <a:rPr lang="en-US" b="1" dirty="0"/>
              <a:t>Conclusion and Food for Thought</a:t>
            </a:r>
          </a:p>
        </p:txBody>
      </p:sp>
      <p:sp>
        <p:nvSpPr>
          <p:cNvPr id="5" name="Content Placeholder 4">
            <a:extLst>
              <a:ext uri="{FF2B5EF4-FFF2-40B4-BE49-F238E27FC236}">
                <a16:creationId xmlns:a16="http://schemas.microsoft.com/office/drawing/2014/main" id="{6FAAA7C2-4F45-62F1-50A7-E0FBFF11966C}"/>
              </a:ext>
            </a:extLst>
          </p:cNvPr>
          <p:cNvSpPr>
            <a:spLocks noGrp="1"/>
          </p:cNvSpPr>
          <p:nvPr>
            <p:ph idx="1"/>
          </p:nvPr>
        </p:nvSpPr>
        <p:spPr>
          <a:xfrm>
            <a:off x="832594" y="1913474"/>
            <a:ext cx="7478812" cy="4491808"/>
          </a:xfrm>
        </p:spPr>
        <p:txBody>
          <a:bodyPr>
            <a:normAutofit fontScale="92500"/>
          </a:bodyPr>
          <a:lstStyle/>
          <a:p>
            <a:r>
              <a:rPr lang="en-US" sz="2400" dirty="0"/>
              <a:t>This is not a drill</a:t>
            </a:r>
          </a:p>
          <a:p>
            <a:pPr lvl="1">
              <a:buFont typeface="Wingdings" panose="05000000000000000000" pitchFamily="2" charset="2"/>
              <a:buChar char="v"/>
            </a:pPr>
            <a:r>
              <a:rPr lang="en-US" dirty="0"/>
              <a:t>Your answers could provoke a government investigation or attack</a:t>
            </a:r>
          </a:p>
          <a:p>
            <a:pPr lvl="1">
              <a:buFont typeface="Wingdings" panose="05000000000000000000" pitchFamily="2" charset="2"/>
              <a:buChar char="v"/>
            </a:pPr>
            <a:r>
              <a:rPr lang="en-US" dirty="0"/>
              <a:t>Must we hide support for difference to protect the institution?</a:t>
            </a:r>
          </a:p>
          <a:p>
            <a:r>
              <a:rPr lang="en-US" sz="2400" dirty="0"/>
              <a:t>Secondary danger: pressure for consolidation in higher education will advance after the government and markets have weakened smaller institutions</a:t>
            </a:r>
          </a:p>
          <a:p>
            <a:pPr lvl="1">
              <a:buFont typeface="Wingdings" panose="05000000000000000000" pitchFamily="2" charset="2"/>
              <a:buChar char="v"/>
            </a:pPr>
            <a:r>
              <a:rPr lang="en-US" dirty="0"/>
              <a:t>Large institutions are better prepared for the challenge</a:t>
            </a:r>
          </a:p>
          <a:p>
            <a:r>
              <a:rPr lang="en-US" sz="2400" dirty="0"/>
              <a:t>Although this will weigh heavily on our Abbots and Presidents, everyone will likely be called for counsel as the consequences fall on us all</a:t>
            </a:r>
          </a:p>
        </p:txBody>
      </p:sp>
    </p:spTree>
    <p:extLst>
      <p:ext uri="{BB962C8B-B14F-4D97-AF65-F5344CB8AC3E}">
        <p14:creationId xmlns:p14="http://schemas.microsoft.com/office/powerpoint/2010/main" val="2527670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26CE9-0E23-0B44-8ED9-9B4B579D4538}"/>
              </a:ext>
            </a:extLst>
          </p:cNvPr>
          <p:cNvSpPr>
            <a:spLocks noGrp="1"/>
          </p:cNvSpPr>
          <p:nvPr>
            <p:ph type="title"/>
          </p:nvPr>
        </p:nvSpPr>
        <p:spPr>
          <a:xfrm>
            <a:off x="866442" y="1676401"/>
            <a:ext cx="6620967" cy="1915647"/>
          </a:xfrm>
        </p:spPr>
        <p:txBody>
          <a:bodyPr/>
          <a:lstStyle/>
          <a:p>
            <a:pPr algn="ctr"/>
            <a:r>
              <a:rPr lang="en-US" sz="5400" b="1" dirty="0"/>
              <a:t>THANK YOU</a:t>
            </a:r>
          </a:p>
        </p:txBody>
      </p:sp>
      <p:sp>
        <p:nvSpPr>
          <p:cNvPr id="3" name="Text Placeholder 2">
            <a:extLst>
              <a:ext uri="{FF2B5EF4-FFF2-40B4-BE49-F238E27FC236}">
                <a16:creationId xmlns:a16="http://schemas.microsoft.com/office/drawing/2014/main" id="{30EBAB9D-E5F0-5D5E-83D5-1E4E8ED1352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48995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A9B744A-BDB0-D0B4-08E6-8B024C7909DB}"/>
              </a:ext>
            </a:extLst>
          </p:cNvPr>
          <p:cNvSpPr>
            <a:spLocks noGrp="1"/>
          </p:cNvSpPr>
          <p:nvPr>
            <p:ph type="title"/>
          </p:nvPr>
        </p:nvSpPr>
        <p:spPr/>
        <p:txBody>
          <a:bodyPr>
            <a:normAutofit/>
          </a:bodyPr>
          <a:lstStyle/>
          <a:p>
            <a:r>
              <a:rPr lang="en-US" sz="4050" b="1" dirty="0">
                <a:solidFill>
                  <a:schemeClr val="tx1"/>
                </a:solidFill>
              </a:rPr>
              <a:t>Overview</a:t>
            </a:r>
          </a:p>
        </p:txBody>
      </p:sp>
      <p:sp>
        <p:nvSpPr>
          <p:cNvPr id="8" name="Content Placeholder 7">
            <a:extLst>
              <a:ext uri="{FF2B5EF4-FFF2-40B4-BE49-F238E27FC236}">
                <a16:creationId xmlns:a16="http://schemas.microsoft.com/office/drawing/2014/main" id="{B4E36321-287A-E4AF-4B91-0A5B10F6B978}"/>
              </a:ext>
            </a:extLst>
          </p:cNvPr>
          <p:cNvSpPr>
            <a:spLocks noGrp="1"/>
          </p:cNvSpPr>
          <p:nvPr>
            <p:ph sz="half" idx="1"/>
          </p:nvPr>
        </p:nvSpPr>
        <p:spPr>
          <a:xfrm>
            <a:off x="508001" y="2073903"/>
            <a:ext cx="3138026" cy="2910579"/>
          </a:xfrm>
        </p:spPr>
        <p:txBody>
          <a:bodyPr>
            <a:normAutofit/>
          </a:bodyPr>
          <a:lstStyle/>
          <a:p>
            <a:pPr>
              <a:buFont typeface="Wingdings" panose="05000000000000000000" pitchFamily="2" charset="2"/>
              <a:buChar char="Ø"/>
            </a:pPr>
            <a:r>
              <a:rPr lang="en-US" sz="2100" dirty="0">
                <a:solidFill>
                  <a:srgbClr val="FFEBAB"/>
                </a:solidFill>
              </a:rPr>
              <a:t>Why focus on division if goal is to embrace difference?</a:t>
            </a:r>
          </a:p>
          <a:p>
            <a:pPr>
              <a:buFont typeface="Wingdings" panose="05000000000000000000" pitchFamily="2" charset="2"/>
              <a:buChar char="Ø"/>
            </a:pPr>
            <a:r>
              <a:rPr lang="en-US" sz="2100" dirty="0">
                <a:solidFill>
                  <a:srgbClr val="FFEBAB"/>
                </a:solidFill>
              </a:rPr>
              <a:t>Environment is accentuating societal differences – even in universities</a:t>
            </a:r>
          </a:p>
          <a:p>
            <a:pPr>
              <a:buFont typeface="Wingdings" panose="05000000000000000000" pitchFamily="2" charset="2"/>
              <a:buChar char="Ø"/>
            </a:pPr>
            <a:endParaRPr lang="en-US" sz="3825" dirty="0"/>
          </a:p>
          <a:p>
            <a:endParaRPr lang="en-US" dirty="0"/>
          </a:p>
        </p:txBody>
      </p:sp>
      <p:sp>
        <p:nvSpPr>
          <p:cNvPr id="9" name="Content Placeholder 8">
            <a:extLst>
              <a:ext uri="{FF2B5EF4-FFF2-40B4-BE49-F238E27FC236}">
                <a16:creationId xmlns:a16="http://schemas.microsoft.com/office/drawing/2014/main" id="{CBA7345A-940B-33A7-77C8-C5C825A32E0F}"/>
              </a:ext>
            </a:extLst>
          </p:cNvPr>
          <p:cNvSpPr>
            <a:spLocks noGrp="1"/>
          </p:cNvSpPr>
          <p:nvPr>
            <p:ph sz="half" idx="2"/>
          </p:nvPr>
        </p:nvSpPr>
        <p:spPr>
          <a:xfrm>
            <a:off x="3731751" y="2131588"/>
            <a:ext cx="4764637" cy="3692906"/>
          </a:xfrm>
        </p:spPr>
        <p:txBody>
          <a:bodyPr>
            <a:noAutofit/>
          </a:bodyPr>
          <a:lstStyle/>
          <a:p>
            <a:pPr>
              <a:buFont typeface="Wingdings" panose="05000000000000000000" pitchFamily="2" charset="2"/>
              <a:buChar char="Ø"/>
            </a:pPr>
            <a:r>
              <a:rPr lang="en-US" sz="2100" dirty="0">
                <a:solidFill>
                  <a:srgbClr val="FFEBAB"/>
                </a:solidFill>
              </a:rPr>
              <a:t>Underlying value of embracing difference</a:t>
            </a:r>
          </a:p>
          <a:p>
            <a:pPr lvl="1">
              <a:buFont typeface="Wingdings" panose="05000000000000000000" pitchFamily="2" charset="2"/>
              <a:buChar char="v"/>
            </a:pPr>
            <a:r>
              <a:rPr lang="en-US" sz="2100" dirty="0">
                <a:solidFill>
                  <a:srgbClr val="FFEBAB"/>
                </a:solidFill>
              </a:rPr>
              <a:t>Rational reasons</a:t>
            </a:r>
          </a:p>
          <a:p>
            <a:pPr lvl="1">
              <a:buFont typeface="Wingdings" panose="05000000000000000000" pitchFamily="2" charset="2"/>
              <a:buChar char="v"/>
            </a:pPr>
            <a:r>
              <a:rPr lang="en-US" sz="2100" dirty="0">
                <a:solidFill>
                  <a:srgbClr val="FFEBAB"/>
                </a:solidFill>
              </a:rPr>
              <a:t>Increasing population diversity</a:t>
            </a:r>
          </a:p>
          <a:p>
            <a:pPr lvl="1">
              <a:buFont typeface="Wingdings" panose="05000000000000000000" pitchFamily="2" charset="2"/>
              <a:buChar char="v"/>
            </a:pPr>
            <a:r>
              <a:rPr lang="en-US" sz="2100" dirty="0">
                <a:solidFill>
                  <a:srgbClr val="FFEBAB"/>
                </a:solidFill>
              </a:rPr>
              <a:t>Enrollment of international students</a:t>
            </a:r>
          </a:p>
          <a:p>
            <a:pPr lvl="1">
              <a:buFont typeface="Wingdings" panose="05000000000000000000" pitchFamily="2" charset="2"/>
              <a:buChar char="v"/>
            </a:pPr>
            <a:r>
              <a:rPr lang="en-US" sz="2100" dirty="0">
                <a:solidFill>
                  <a:srgbClr val="FFEBAB"/>
                </a:solidFill>
              </a:rPr>
              <a:t>Moral reasons</a:t>
            </a:r>
          </a:p>
          <a:p>
            <a:pPr marL="0" indent="0">
              <a:buNone/>
            </a:pPr>
            <a:endParaRPr lang="en-US" sz="2100" dirty="0"/>
          </a:p>
          <a:p>
            <a:pPr lvl="1"/>
            <a:endParaRPr lang="en-US" sz="2400" dirty="0"/>
          </a:p>
        </p:txBody>
      </p:sp>
    </p:spTree>
    <p:extLst>
      <p:ext uri="{BB962C8B-B14F-4D97-AF65-F5344CB8AC3E}">
        <p14:creationId xmlns:p14="http://schemas.microsoft.com/office/powerpoint/2010/main" val="648464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C5CF160-E6B7-8297-1119-86C12E735D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992DB2-C210-B69E-2C70-85E9D3EBFD64}"/>
              </a:ext>
            </a:extLst>
          </p:cNvPr>
          <p:cNvSpPr>
            <a:spLocks noGrp="1"/>
          </p:cNvSpPr>
          <p:nvPr>
            <p:ph type="title"/>
          </p:nvPr>
        </p:nvSpPr>
        <p:spPr>
          <a:xfrm>
            <a:off x="495182" y="1001461"/>
            <a:ext cx="6447501" cy="625979"/>
          </a:xfrm>
        </p:spPr>
        <p:txBody>
          <a:bodyPr>
            <a:normAutofit fontScale="90000"/>
          </a:bodyPr>
          <a:lstStyle/>
          <a:p>
            <a:r>
              <a:rPr lang="en-US" sz="3600" b="1" dirty="0">
                <a:solidFill>
                  <a:srgbClr val="FFC000"/>
                </a:solidFill>
              </a:rPr>
              <a:t>Conclusion</a:t>
            </a:r>
          </a:p>
        </p:txBody>
      </p:sp>
      <p:sp>
        <p:nvSpPr>
          <p:cNvPr id="3" name="Content Placeholder 2">
            <a:extLst>
              <a:ext uri="{FF2B5EF4-FFF2-40B4-BE49-F238E27FC236}">
                <a16:creationId xmlns:a16="http://schemas.microsoft.com/office/drawing/2014/main" id="{69CB1FF2-DB4C-D630-4A28-AEE298404E38}"/>
              </a:ext>
            </a:extLst>
          </p:cNvPr>
          <p:cNvSpPr>
            <a:spLocks noGrp="1"/>
          </p:cNvSpPr>
          <p:nvPr>
            <p:ph idx="1"/>
          </p:nvPr>
        </p:nvSpPr>
        <p:spPr>
          <a:xfrm>
            <a:off x="399041" y="1741686"/>
            <a:ext cx="8048477" cy="4114855"/>
          </a:xfrm>
        </p:spPr>
        <p:txBody>
          <a:bodyPr>
            <a:noAutofit/>
          </a:bodyPr>
          <a:lstStyle/>
          <a:p>
            <a:pPr>
              <a:buFont typeface="Wingdings" panose="05000000000000000000" pitchFamily="2" charset="2"/>
              <a:buChar char="Ø"/>
            </a:pPr>
            <a:r>
              <a:rPr lang="en-US" sz="1800" dirty="0">
                <a:solidFill>
                  <a:srgbClr val="FFEBAB"/>
                </a:solidFill>
              </a:rPr>
              <a:t>Engaging differences critical to future of universities despite expected federal government attacks</a:t>
            </a:r>
          </a:p>
          <a:p>
            <a:pPr lvl="1">
              <a:buFont typeface="Wingdings" panose="05000000000000000000" pitchFamily="2" charset="2"/>
              <a:buChar char="v"/>
            </a:pPr>
            <a:r>
              <a:rPr lang="en-US" dirty="0">
                <a:solidFill>
                  <a:srgbClr val="FFEBAB"/>
                </a:solidFill>
              </a:rPr>
              <a:t>Coordination across institutions?</a:t>
            </a:r>
          </a:p>
          <a:p>
            <a:pPr>
              <a:buFont typeface="Wingdings" panose="05000000000000000000" pitchFamily="2" charset="2"/>
              <a:buChar char="Ø"/>
            </a:pPr>
            <a:r>
              <a:rPr lang="en-US" sz="1800" dirty="0">
                <a:solidFill>
                  <a:srgbClr val="FFEBAB"/>
                </a:solidFill>
              </a:rPr>
              <a:t>Secondary danger: pressure for consolidation of universities</a:t>
            </a:r>
          </a:p>
          <a:p>
            <a:pPr lvl="1">
              <a:buFont typeface="Wingdings" panose="05000000000000000000" pitchFamily="2" charset="2"/>
              <a:buChar char="v"/>
            </a:pPr>
            <a:r>
              <a:rPr lang="en-US" dirty="0">
                <a:solidFill>
                  <a:srgbClr val="FFEBAB"/>
                </a:solidFill>
              </a:rPr>
              <a:t>Large institutions are better prepared for the challenge</a:t>
            </a:r>
          </a:p>
          <a:p>
            <a:pPr>
              <a:buFont typeface="Wingdings" panose="05000000000000000000" pitchFamily="2" charset="2"/>
              <a:buChar char="Ø"/>
            </a:pPr>
            <a:r>
              <a:rPr lang="en-US" sz="1800" dirty="0">
                <a:solidFill>
                  <a:srgbClr val="FFEBAB"/>
                </a:solidFill>
              </a:rPr>
              <a:t>Consequences of decisions on all of us</a:t>
            </a:r>
          </a:p>
          <a:p>
            <a:pPr lvl="1">
              <a:buFont typeface="Wingdings" panose="05000000000000000000" pitchFamily="2" charset="2"/>
              <a:buChar char="v"/>
            </a:pPr>
            <a:r>
              <a:rPr lang="en-US" dirty="0">
                <a:solidFill>
                  <a:srgbClr val="FFEBAB"/>
                </a:solidFill>
              </a:rPr>
              <a:t>Not an issue solely for Presidents or Abbots</a:t>
            </a:r>
          </a:p>
        </p:txBody>
      </p:sp>
    </p:spTree>
    <p:extLst>
      <p:ext uri="{BB962C8B-B14F-4D97-AF65-F5344CB8AC3E}">
        <p14:creationId xmlns:p14="http://schemas.microsoft.com/office/powerpoint/2010/main" val="17698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6BD3D1-D5E2-1D6E-8583-9BDE9EF968D1}"/>
              </a:ext>
            </a:extLst>
          </p:cNvPr>
          <p:cNvSpPr>
            <a:spLocks noGrp="1"/>
          </p:cNvSpPr>
          <p:nvPr>
            <p:ph type="title"/>
          </p:nvPr>
        </p:nvSpPr>
        <p:spPr/>
        <p:txBody>
          <a:bodyPr/>
          <a:lstStyle/>
          <a:p>
            <a:r>
              <a:rPr lang="en-US" b="1" dirty="0"/>
              <a:t>We Live in a World Divided</a:t>
            </a:r>
          </a:p>
        </p:txBody>
      </p:sp>
      <p:pic>
        <p:nvPicPr>
          <p:cNvPr id="3" name="Content Placeholder 2" descr="A group of colorful people standing in front of a crack&#10;&#10;AI-generated content may be incorrect.">
            <a:extLst>
              <a:ext uri="{FF2B5EF4-FFF2-40B4-BE49-F238E27FC236}">
                <a16:creationId xmlns:a16="http://schemas.microsoft.com/office/drawing/2014/main" id="{3F2A8FA4-CFAE-1F8B-8371-296027884239}"/>
              </a:ext>
            </a:extLst>
          </p:cNvPr>
          <p:cNvPicPr>
            <a:picLocks noGrp="1" noChangeAspect="1"/>
          </p:cNvPicPr>
          <p:nvPr>
            <p:ph sz="half" idx="1"/>
          </p:nvPr>
        </p:nvPicPr>
        <p:blipFill>
          <a:blip r:embed="rId2"/>
          <a:stretch>
            <a:fillRect/>
          </a:stretch>
        </p:blipFill>
        <p:spPr>
          <a:xfrm>
            <a:off x="545077" y="2438405"/>
            <a:ext cx="3298825" cy="2566348"/>
          </a:xfrm>
        </p:spPr>
      </p:pic>
      <p:sp>
        <p:nvSpPr>
          <p:cNvPr id="6" name="Content Placeholder 5">
            <a:extLst>
              <a:ext uri="{FF2B5EF4-FFF2-40B4-BE49-F238E27FC236}">
                <a16:creationId xmlns:a16="http://schemas.microsoft.com/office/drawing/2014/main" id="{05A8CF8F-D1B2-E81D-CE60-860D7B34C592}"/>
              </a:ext>
            </a:extLst>
          </p:cNvPr>
          <p:cNvSpPr>
            <a:spLocks noGrp="1"/>
          </p:cNvSpPr>
          <p:nvPr>
            <p:ph sz="half" idx="2"/>
          </p:nvPr>
        </p:nvSpPr>
        <p:spPr>
          <a:xfrm>
            <a:off x="4241975" y="2056093"/>
            <a:ext cx="4182358" cy="4200245"/>
          </a:xfrm>
        </p:spPr>
        <p:txBody>
          <a:bodyPr/>
          <a:lstStyle/>
          <a:p>
            <a:r>
              <a:rPr lang="en-US" sz="2400" dirty="0"/>
              <a:t>How do you build a community that embraces difference in a divided world?</a:t>
            </a:r>
          </a:p>
          <a:p>
            <a:r>
              <a:rPr lang="en-US" sz="2400" dirty="0"/>
              <a:t>We are divided for many reasons:</a:t>
            </a:r>
          </a:p>
          <a:p>
            <a:pPr lvl="1">
              <a:buFont typeface="Wingdings" panose="05000000000000000000" pitchFamily="2" charset="2"/>
              <a:buChar char="v"/>
            </a:pPr>
            <a:r>
              <a:rPr lang="en-US" sz="2000" dirty="0"/>
              <a:t>Our political leaders benefit from divisions</a:t>
            </a:r>
          </a:p>
          <a:p>
            <a:pPr lvl="1">
              <a:buFont typeface="Wingdings" panose="05000000000000000000" pitchFamily="2" charset="2"/>
              <a:buChar char="v"/>
            </a:pPr>
            <a:r>
              <a:rPr lang="en-US" sz="2000" dirty="0"/>
              <a:t>Division is common in universities too</a:t>
            </a:r>
          </a:p>
          <a:p>
            <a:endParaRPr lang="en-US" dirty="0"/>
          </a:p>
        </p:txBody>
      </p:sp>
    </p:spTree>
    <p:extLst>
      <p:ext uri="{BB962C8B-B14F-4D97-AF65-F5344CB8AC3E}">
        <p14:creationId xmlns:p14="http://schemas.microsoft.com/office/powerpoint/2010/main" val="3424415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21733-B747-A5E3-47AB-6BF04C018EDF}"/>
              </a:ext>
            </a:extLst>
          </p:cNvPr>
          <p:cNvSpPr>
            <a:spLocks noGrp="1"/>
          </p:cNvSpPr>
          <p:nvPr>
            <p:ph type="title"/>
          </p:nvPr>
        </p:nvSpPr>
        <p:spPr>
          <a:xfrm>
            <a:off x="497542" y="352246"/>
            <a:ext cx="7488516" cy="1400530"/>
          </a:xfrm>
        </p:spPr>
        <p:txBody>
          <a:bodyPr/>
          <a:lstStyle/>
          <a:p>
            <a:r>
              <a:rPr lang="en-US" sz="4000" b="1" dirty="0"/>
              <a:t>Competition in Higher Education Magnifies Divisions</a:t>
            </a:r>
          </a:p>
        </p:txBody>
      </p:sp>
      <p:sp>
        <p:nvSpPr>
          <p:cNvPr id="3" name="Content Placeholder 2">
            <a:extLst>
              <a:ext uri="{FF2B5EF4-FFF2-40B4-BE49-F238E27FC236}">
                <a16:creationId xmlns:a16="http://schemas.microsoft.com/office/drawing/2014/main" id="{2AA5AD65-109E-E96E-12C7-F1D08F824101}"/>
              </a:ext>
            </a:extLst>
          </p:cNvPr>
          <p:cNvSpPr>
            <a:spLocks noGrp="1"/>
          </p:cNvSpPr>
          <p:nvPr>
            <p:ph sz="half" idx="1"/>
          </p:nvPr>
        </p:nvSpPr>
        <p:spPr>
          <a:xfrm>
            <a:off x="827700" y="2060576"/>
            <a:ext cx="3663060" cy="4195763"/>
          </a:xfrm>
        </p:spPr>
        <p:txBody>
          <a:bodyPr>
            <a:normAutofit/>
          </a:bodyPr>
          <a:lstStyle/>
          <a:p>
            <a:r>
              <a:rPr lang="en-US" sz="2000" dirty="0"/>
              <a:t>University Closures create fear and caution</a:t>
            </a:r>
          </a:p>
          <a:p>
            <a:pPr lvl="1">
              <a:buFont typeface="Wingdings" panose="05000000000000000000" pitchFamily="2" charset="2"/>
              <a:buChar char="v"/>
            </a:pPr>
            <a:r>
              <a:rPr lang="en-US" sz="2000" dirty="0"/>
              <a:t>Does it matter if you value difference?</a:t>
            </a:r>
          </a:p>
          <a:p>
            <a:r>
              <a:rPr lang="en-US" sz="2000" dirty="0"/>
              <a:t>Many organizations say they value everyone and have policies that offer lavish rewards to some &amp; minimal ones to others</a:t>
            </a:r>
          </a:p>
          <a:p>
            <a:r>
              <a:rPr lang="en-US" sz="2000" dirty="0"/>
              <a:t>Must we undermine others to succeed?</a:t>
            </a:r>
          </a:p>
        </p:txBody>
      </p:sp>
      <p:pic>
        <p:nvPicPr>
          <p:cNvPr id="6" name="Content Placeholder 5" descr="Cartoon of a person in a graduation gown standing on a dock looking at a ship sinking&#10;&#10;AI-generated content may be incorrect.">
            <a:extLst>
              <a:ext uri="{FF2B5EF4-FFF2-40B4-BE49-F238E27FC236}">
                <a16:creationId xmlns:a16="http://schemas.microsoft.com/office/drawing/2014/main" id="{9D40261E-7DA6-2791-958B-65CF3BC6D960}"/>
              </a:ext>
            </a:extLst>
          </p:cNvPr>
          <p:cNvPicPr>
            <a:picLocks noGrp="1" noChangeAspect="1"/>
          </p:cNvPicPr>
          <p:nvPr>
            <p:ph sz="half" idx="2"/>
          </p:nvPr>
        </p:nvPicPr>
        <p:blipFill>
          <a:blip r:embed="rId2"/>
          <a:stretch>
            <a:fillRect/>
          </a:stretch>
        </p:blipFill>
        <p:spPr>
          <a:xfrm>
            <a:off x="4741333" y="2142429"/>
            <a:ext cx="3663060" cy="3663060"/>
          </a:xfrm>
        </p:spPr>
      </p:pic>
    </p:spTree>
    <p:extLst>
      <p:ext uri="{BB962C8B-B14F-4D97-AF65-F5344CB8AC3E}">
        <p14:creationId xmlns:p14="http://schemas.microsoft.com/office/powerpoint/2010/main" val="871698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3E327-1860-DFFB-612D-6999F0822D30}"/>
              </a:ext>
            </a:extLst>
          </p:cNvPr>
          <p:cNvSpPr>
            <a:spLocks noGrp="1"/>
          </p:cNvSpPr>
          <p:nvPr>
            <p:ph type="title"/>
          </p:nvPr>
        </p:nvSpPr>
        <p:spPr>
          <a:xfrm>
            <a:off x="484710" y="283385"/>
            <a:ext cx="7055380" cy="1400530"/>
          </a:xfrm>
        </p:spPr>
        <p:txBody>
          <a:bodyPr/>
          <a:lstStyle/>
          <a:p>
            <a:r>
              <a:rPr lang="en-US" b="1" dirty="0"/>
              <a:t>Benefits of Valuing Difference</a:t>
            </a:r>
          </a:p>
        </p:txBody>
      </p:sp>
      <p:sp>
        <p:nvSpPr>
          <p:cNvPr id="3" name="Content Placeholder 2">
            <a:extLst>
              <a:ext uri="{FF2B5EF4-FFF2-40B4-BE49-F238E27FC236}">
                <a16:creationId xmlns:a16="http://schemas.microsoft.com/office/drawing/2014/main" id="{CB47B570-267B-9113-DD09-79A34109A2D0}"/>
              </a:ext>
            </a:extLst>
          </p:cNvPr>
          <p:cNvSpPr>
            <a:spLocks noGrp="1"/>
          </p:cNvSpPr>
          <p:nvPr>
            <p:ph sz="half" idx="1"/>
          </p:nvPr>
        </p:nvSpPr>
        <p:spPr>
          <a:xfrm>
            <a:off x="484710" y="1976285"/>
            <a:ext cx="4100137" cy="4195763"/>
          </a:xfrm>
        </p:spPr>
        <p:txBody>
          <a:bodyPr>
            <a:noAutofit/>
          </a:bodyPr>
          <a:lstStyle/>
          <a:p>
            <a:r>
              <a:rPr lang="en-US" sz="2400" dirty="0"/>
              <a:t>Substantial Evidence shows diverse teams produce superior results – performance, creativity, innovation, productivity</a:t>
            </a:r>
          </a:p>
          <a:p>
            <a:r>
              <a:rPr lang="en-US" sz="2400" dirty="0"/>
              <a:t>Diversity in the population is increasing</a:t>
            </a:r>
          </a:p>
          <a:p>
            <a:r>
              <a:rPr lang="en-US" sz="2400" dirty="0"/>
              <a:t>Universities need international and nontraditional students</a:t>
            </a:r>
          </a:p>
        </p:txBody>
      </p:sp>
      <p:pic>
        <p:nvPicPr>
          <p:cNvPr id="7" name="Content Placeholder 6">
            <a:extLst>
              <a:ext uri="{FF2B5EF4-FFF2-40B4-BE49-F238E27FC236}">
                <a16:creationId xmlns:a16="http://schemas.microsoft.com/office/drawing/2014/main" id="{91C46842-BA78-089B-7B97-5300A9B9AC85}"/>
              </a:ext>
            </a:extLst>
          </p:cNvPr>
          <p:cNvPicPr>
            <a:picLocks noGrp="1" noChangeAspect="1"/>
          </p:cNvPicPr>
          <p:nvPr>
            <p:ph sz="half" idx="2"/>
          </p:nvPr>
        </p:nvPicPr>
        <p:blipFill>
          <a:blip r:embed="rId2"/>
          <a:stretch>
            <a:fillRect/>
          </a:stretch>
        </p:blipFill>
        <p:spPr>
          <a:xfrm>
            <a:off x="4677687" y="1976285"/>
            <a:ext cx="4100137" cy="4100137"/>
          </a:xfrm>
        </p:spPr>
      </p:pic>
    </p:spTree>
    <p:extLst>
      <p:ext uri="{BB962C8B-B14F-4D97-AF65-F5344CB8AC3E}">
        <p14:creationId xmlns:p14="http://schemas.microsoft.com/office/powerpoint/2010/main" val="28821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54738-195A-11C3-260F-AD5D94DA2D3F}"/>
              </a:ext>
            </a:extLst>
          </p:cNvPr>
          <p:cNvSpPr>
            <a:spLocks noGrp="1"/>
          </p:cNvSpPr>
          <p:nvPr>
            <p:ph type="title"/>
          </p:nvPr>
        </p:nvSpPr>
        <p:spPr/>
        <p:txBody>
          <a:bodyPr/>
          <a:lstStyle/>
          <a:p>
            <a:r>
              <a:rPr lang="en-US" b="1" dirty="0"/>
              <a:t>Moral Reasons for Valuing Difference</a:t>
            </a:r>
          </a:p>
        </p:txBody>
      </p:sp>
      <p:pic>
        <p:nvPicPr>
          <p:cNvPr id="6" name="Content Placeholder 5" descr="A close-up of a religious message&#10;&#10;AI-generated content may be incorrect.">
            <a:extLst>
              <a:ext uri="{FF2B5EF4-FFF2-40B4-BE49-F238E27FC236}">
                <a16:creationId xmlns:a16="http://schemas.microsoft.com/office/drawing/2014/main" id="{0E8995E3-CFA6-BDEE-E121-F3CED8FDE9E5}"/>
              </a:ext>
            </a:extLst>
          </p:cNvPr>
          <p:cNvPicPr>
            <a:picLocks noGrp="1" noChangeAspect="1"/>
          </p:cNvPicPr>
          <p:nvPr>
            <p:ph sz="half" idx="1"/>
          </p:nvPr>
        </p:nvPicPr>
        <p:blipFill>
          <a:blip r:embed="rId2"/>
          <a:stretch>
            <a:fillRect/>
          </a:stretch>
        </p:blipFill>
        <p:spPr>
          <a:xfrm>
            <a:off x="562168" y="2346681"/>
            <a:ext cx="4015549" cy="2658072"/>
          </a:xfrm>
        </p:spPr>
      </p:pic>
      <p:sp>
        <p:nvSpPr>
          <p:cNvPr id="4" name="Content Placeholder 3">
            <a:extLst>
              <a:ext uri="{FF2B5EF4-FFF2-40B4-BE49-F238E27FC236}">
                <a16:creationId xmlns:a16="http://schemas.microsoft.com/office/drawing/2014/main" id="{A45604E2-E29C-34C9-C61B-54E16EB81D2B}"/>
              </a:ext>
            </a:extLst>
          </p:cNvPr>
          <p:cNvSpPr>
            <a:spLocks noGrp="1"/>
          </p:cNvSpPr>
          <p:nvPr>
            <p:ph sz="half" idx="2"/>
          </p:nvPr>
        </p:nvSpPr>
        <p:spPr>
          <a:xfrm>
            <a:off x="4933869" y="2346681"/>
            <a:ext cx="3298115" cy="4200245"/>
          </a:xfrm>
        </p:spPr>
        <p:txBody>
          <a:bodyPr>
            <a:normAutofit/>
          </a:bodyPr>
          <a:lstStyle/>
          <a:p>
            <a:r>
              <a:rPr lang="en-US" sz="2400" dirty="0"/>
              <a:t>The Rule</a:t>
            </a:r>
          </a:p>
          <a:p>
            <a:r>
              <a:rPr lang="en-US" sz="2400" dirty="0"/>
              <a:t>Respect for Human Dignity</a:t>
            </a:r>
          </a:p>
          <a:p>
            <a:r>
              <a:rPr lang="en-US" sz="2400" dirty="0"/>
              <a:t>Social Justice</a:t>
            </a:r>
          </a:p>
        </p:txBody>
      </p:sp>
    </p:spTree>
    <p:extLst>
      <p:ext uri="{BB962C8B-B14F-4D97-AF65-F5344CB8AC3E}">
        <p14:creationId xmlns:p14="http://schemas.microsoft.com/office/powerpoint/2010/main" val="3194124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0EAAA1-4531-4D09-4465-4F010D011034}"/>
              </a:ext>
            </a:extLst>
          </p:cNvPr>
          <p:cNvSpPr>
            <a:spLocks noGrp="1"/>
          </p:cNvSpPr>
          <p:nvPr>
            <p:ph type="title"/>
          </p:nvPr>
        </p:nvSpPr>
        <p:spPr/>
        <p:txBody>
          <a:bodyPr/>
          <a:lstStyle/>
          <a:p>
            <a:r>
              <a:rPr lang="en-US" b="1" dirty="0"/>
              <a:t>Benedictine Wisdom Points a Way Forward</a:t>
            </a:r>
          </a:p>
        </p:txBody>
      </p:sp>
      <p:sp>
        <p:nvSpPr>
          <p:cNvPr id="6" name="Content Placeholder 5">
            <a:extLst>
              <a:ext uri="{FF2B5EF4-FFF2-40B4-BE49-F238E27FC236}">
                <a16:creationId xmlns:a16="http://schemas.microsoft.com/office/drawing/2014/main" id="{C23CF5E8-0BF9-22B5-8BA8-E9055A8CACEE}"/>
              </a:ext>
            </a:extLst>
          </p:cNvPr>
          <p:cNvSpPr>
            <a:spLocks noGrp="1"/>
          </p:cNvSpPr>
          <p:nvPr>
            <p:ph idx="1"/>
          </p:nvPr>
        </p:nvSpPr>
        <p:spPr/>
        <p:txBody>
          <a:bodyPr>
            <a:normAutofit lnSpcReduction="10000"/>
          </a:bodyPr>
          <a:lstStyle/>
          <a:p>
            <a:r>
              <a:rPr lang="en-US" dirty="0"/>
              <a:t>“The Institution [the university] will not love you back”</a:t>
            </a:r>
          </a:p>
          <a:p>
            <a:r>
              <a:rPr lang="en-US" dirty="0"/>
              <a:t>“Benedictine colleges and universities seek, above all, to be grounded in love and animated by it…We recognize how easy it is for all to hold on to habits of mind and behavior that diminish one’s own potential or impede the development of others. Yet we possess a confidence borne of long experience in the capacity of all persons to grow and develop, to cultivate habits of mind and behavior that are life-giving and contribute to the good of all.” Bill Cahoy, “ABCU: Education within the Benedictine Wisdom Tradition,” 2006.</a:t>
            </a:r>
          </a:p>
          <a:p>
            <a:r>
              <a:rPr lang="en-US" dirty="0"/>
              <a:t>We value difference out of love</a:t>
            </a:r>
          </a:p>
        </p:txBody>
      </p:sp>
    </p:spTree>
    <p:extLst>
      <p:ext uri="{BB962C8B-B14F-4D97-AF65-F5344CB8AC3E}">
        <p14:creationId xmlns:p14="http://schemas.microsoft.com/office/powerpoint/2010/main" val="1023043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B1311-029A-821B-E1E9-88BA64BBD69A}"/>
              </a:ext>
            </a:extLst>
          </p:cNvPr>
          <p:cNvSpPr>
            <a:spLocks noGrp="1"/>
          </p:cNvSpPr>
          <p:nvPr>
            <p:ph type="title"/>
          </p:nvPr>
        </p:nvSpPr>
        <p:spPr/>
        <p:txBody>
          <a:bodyPr/>
          <a:lstStyle/>
          <a:p>
            <a:r>
              <a:rPr lang="en-US" dirty="0"/>
              <a:t>St. Scholastica’s Love</a:t>
            </a:r>
          </a:p>
        </p:txBody>
      </p:sp>
      <p:sp>
        <p:nvSpPr>
          <p:cNvPr id="3" name="Content Placeholder 2">
            <a:extLst>
              <a:ext uri="{FF2B5EF4-FFF2-40B4-BE49-F238E27FC236}">
                <a16:creationId xmlns:a16="http://schemas.microsoft.com/office/drawing/2014/main" id="{6CCD907D-9E1D-AE6C-141E-4B4CE3226C1C}"/>
              </a:ext>
            </a:extLst>
          </p:cNvPr>
          <p:cNvSpPr>
            <a:spLocks noGrp="1"/>
          </p:cNvSpPr>
          <p:nvPr>
            <p:ph idx="1"/>
          </p:nvPr>
        </p:nvSpPr>
        <p:spPr>
          <a:xfrm>
            <a:off x="5341726" y="1776879"/>
            <a:ext cx="3474469" cy="4195481"/>
          </a:xfrm>
        </p:spPr>
        <p:txBody>
          <a:bodyPr/>
          <a:lstStyle/>
          <a:p>
            <a:pPr marL="0" indent="0">
              <a:buNone/>
            </a:pPr>
            <a:r>
              <a:rPr lang="en-US" dirty="0"/>
              <a:t>“Do we not read in St. John that God is love?</a:t>
            </a:r>
          </a:p>
          <a:p>
            <a:pPr marL="0" indent="0">
              <a:buNone/>
            </a:pPr>
            <a:r>
              <a:rPr lang="en-US" dirty="0"/>
              <a:t> Surely it is no more than right that her influence was greater than his, since hers was the greater love.”</a:t>
            </a:r>
          </a:p>
          <a:p>
            <a:pPr marL="0" indent="0">
              <a:buNone/>
            </a:pPr>
            <a:r>
              <a:rPr lang="en-US" i="1" dirty="0"/>
              <a:t>Life and Miracles of </a:t>
            </a:r>
            <a:br>
              <a:rPr lang="en-US" i="1" dirty="0"/>
            </a:br>
            <a:r>
              <a:rPr lang="en-US" i="1" dirty="0"/>
              <a:t>St. Benedict</a:t>
            </a:r>
            <a:r>
              <a:rPr lang="en-US" dirty="0"/>
              <a:t>, Gregory the Great, </a:t>
            </a:r>
            <a:r>
              <a:rPr lang="en-US" dirty="0" err="1"/>
              <a:t>ch.</a:t>
            </a:r>
            <a:r>
              <a:rPr lang="en-US" dirty="0"/>
              <a:t> 34</a:t>
            </a:r>
            <a:endParaRPr lang="en-US" i="1" dirty="0"/>
          </a:p>
        </p:txBody>
      </p:sp>
      <p:pic>
        <p:nvPicPr>
          <p:cNvPr id="5" name="Picture 4">
            <a:extLst>
              <a:ext uri="{FF2B5EF4-FFF2-40B4-BE49-F238E27FC236}">
                <a16:creationId xmlns:a16="http://schemas.microsoft.com/office/drawing/2014/main" id="{2BCF391E-89A5-25B5-7EE7-5BAABBBF6A97}"/>
              </a:ext>
            </a:extLst>
          </p:cNvPr>
          <p:cNvPicPr>
            <a:picLocks noChangeAspect="1"/>
          </p:cNvPicPr>
          <p:nvPr/>
        </p:nvPicPr>
        <p:blipFill>
          <a:blip r:embed="rId2"/>
          <a:stretch>
            <a:fillRect/>
          </a:stretch>
        </p:blipFill>
        <p:spPr>
          <a:xfrm>
            <a:off x="0" y="1706233"/>
            <a:ext cx="5151946" cy="3445534"/>
          </a:xfrm>
          <a:prstGeom prst="rect">
            <a:avLst/>
          </a:prstGeom>
        </p:spPr>
      </p:pic>
    </p:spTree>
    <p:extLst>
      <p:ext uri="{BB962C8B-B14F-4D97-AF65-F5344CB8AC3E}">
        <p14:creationId xmlns:p14="http://schemas.microsoft.com/office/powerpoint/2010/main" val="1257248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02956B-C37C-7D80-B770-45102C3EE95A}"/>
              </a:ext>
            </a:extLst>
          </p:cNvPr>
          <p:cNvSpPr>
            <a:spLocks noGrp="1"/>
          </p:cNvSpPr>
          <p:nvPr>
            <p:ph type="title"/>
          </p:nvPr>
        </p:nvSpPr>
        <p:spPr/>
        <p:txBody>
          <a:bodyPr/>
          <a:lstStyle/>
          <a:p>
            <a:r>
              <a:rPr lang="en-US" sz="3600" b="1" dirty="0"/>
              <a:t>The Pastoral Circle Method – Addressing Difficult Decisions</a:t>
            </a:r>
          </a:p>
        </p:txBody>
      </p:sp>
      <p:pic>
        <p:nvPicPr>
          <p:cNvPr id="3" name="Content Placeholder 2">
            <a:extLst>
              <a:ext uri="{FF2B5EF4-FFF2-40B4-BE49-F238E27FC236}">
                <a16:creationId xmlns:a16="http://schemas.microsoft.com/office/drawing/2014/main" id="{BD03D905-173D-B76B-D299-AEB109480AB0}"/>
              </a:ext>
            </a:extLst>
          </p:cNvPr>
          <p:cNvPicPr>
            <a:picLocks noGrp="1" noChangeAspect="1"/>
          </p:cNvPicPr>
          <p:nvPr>
            <p:ph idx="1"/>
          </p:nvPr>
        </p:nvPicPr>
        <p:blipFill>
          <a:blip r:embed="rId2"/>
          <a:stretch>
            <a:fillRect/>
          </a:stretch>
        </p:blipFill>
        <p:spPr>
          <a:xfrm>
            <a:off x="4229359" y="1853248"/>
            <a:ext cx="4066047" cy="4195762"/>
          </a:xfrm>
        </p:spPr>
      </p:pic>
      <p:sp>
        <p:nvSpPr>
          <p:cNvPr id="8" name="TextBox 7">
            <a:extLst>
              <a:ext uri="{FF2B5EF4-FFF2-40B4-BE49-F238E27FC236}">
                <a16:creationId xmlns:a16="http://schemas.microsoft.com/office/drawing/2014/main" id="{AEA17545-0809-11EF-E2BB-CE5C2A6D1CC1}"/>
              </a:ext>
            </a:extLst>
          </p:cNvPr>
          <p:cNvSpPr txBox="1"/>
          <p:nvPr/>
        </p:nvSpPr>
        <p:spPr>
          <a:xfrm>
            <a:off x="0" y="1507086"/>
            <a:ext cx="4066047" cy="4555093"/>
          </a:xfrm>
          <a:prstGeom prst="rect">
            <a:avLst/>
          </a:prstGeom>
          <a:noFill/>
        </p:spPr>
        <p:txBody>
          <a:bodyPr wrap="square">
            <a:spAutoFit/>
          </a:bodyPr>
          <a:lstStyle/>
          <a:p>
            <a:endParaRPr lang="en-US" dirty="0"/>
          </a:p>
          <a:p>
            <a:pPr lvl="1">
              <a:buFont typeface="Wingdings" panose="05000000000000000000" pitchFamily="2" charset="2"/>
              <a:buChar char="v"/>
            </a:pPr>
            <a:r>
              <a:rPr lang="en-US" sz="1600" dirty="0"/>
              <a:t>Immersion: where one has the experience of the social issue</a:t>
            </a:r>
          </a:p>
          <a:p>
            <a:pPr lvl="1"/>
            <a:endParaRPr lang="en-US" sz="1600" dirty="0"/>
          </a:p>
          <a:p>
            <a:pPr lvl="1">
              <a:buFont typeface="Wingdings" panose="05000000000000000000" pitchFamily="2" charset="2"/>
              <a:buChar char="v"/>
            </a:pPr>
            <a:r>
              <a:rPr lang="en-US" sz="1600" dirty="0"/>
              <a:t>Analysis: where one uncovers the root causes and values of the issue</a:t>
            </a:r>
          </a:p>
          <a:p>
            <a:pPr lvl="1">
              <a:buFont typeface="Wingdings" panose="05000000000000000000" pitchFamily="2" charset="2"/>
              <a:buChar char="v"/>
            </a:pPr>
            <a:endParaRPr lang="en-US" sz="1600" dirty="0"/>
          </a:p>
          <a:p>
            <a:pPr lvl="1">
              <a:buFont typeface="Wingdings" panose="05000000000000000000" pitchFamily="2" charset="2"/>
              <a:buChar char="v"/>
            </a:pPr>
            <a:r>
              <a:rPr lang="en-US" sz="1600" dirty="0"/>
              <a:t>Reflection: where one judges on the issue and the causes based on their own moral value system</a:t>
            </a:r>
          </a:p>
          <a:p>
            <a:pPr lvl="1">
              <a:buFont typeface="Wingdings" panose="05000000000000000000" pitchFamily="2" charset="2"/>
              <a:buChar char="v"/>
            </a:pPr>
            <a:endParaRPr lang="en-US" sz="1600" dirty="0"/>
          </a:p>
          <a:p>
            <a:pPr lvl="1">
              <a:buFont typeface="Wingdings" panose="05000000000000000000" pitchFamily="2" charset="2"/>
              <a:buChar char="v"/>
            </a:pPr>
            <a:r>
              <a:rPr lang="en-US" sz="1600" dirty="0"/>
              <a:t>Response: where one acts on the judgments in a manner consistent with their moral values</a:t>
            </a:r>
          </a:p>
          <a:p>
            <a:pPr lvl="1">
              <a:buFont typeface="Wingdings" panose="05000000000000000000" pitchFamily="2" charset="2"/>
              <a:buChar char="v"/>
            </a:pPr>
            <a:endParaRPr lang="en-US" sz="1600" dirty="0"/>
          </a:p>
          <a:p>
            <a:pPr lvl="1"/>
            <a:r>
              <a:rPr lang="en-US" sz="1600" dirty="0"/>
              <a:t>From “Pastoral Circle,” John Gonzalez</a:t>
            </a:r>
          </a:p>
        </p:txBody>
      </p:sp>
    </p:spTree>
    <p:extLst>
      <p:ext uri="{BB962C8B-B14F-4D97-AF65-F5344CB8AC3E}">
        <p14:creationId xmlns:p14="http://schemas.microsoft.com/office/powerpoint/2010/main" val="1734878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EAB33-A5A2-E255-72CC-D3DC88DC291F}"/>
              </a:ext>
            </a:extLst>
          </p:cNvPr>
          <p:cNvSpPr>
            <a:spLocks noGrp="1"/>
          </p:cNvSpPr>
          <p:nvPr>
            <p:ph type="title"/>
          </p:nvPr>
        </p:nvSpPr>
        <p:spPr>
          <a:xfrm>
            <a:off x="484710" y="452718"/>
            <a:ext cx="7055380" cy="812060"/>
          </a:xfrm>
        </p:spPr>
        <p:txBody>
          <a:bodyPr/>
          <a:lstStyle/>
          <a:p>
            <a:r>
              <a:rPr lang="en-US" b="1" dirty="0"/>
              <a:t>Benedictine Tradition</a:t>
            </a:r>
          </a:p>
        </p:txBody>
      </p:sp>
      <p:sp>
        <p:nvSpPr>
          <p:cNvPr id="3" name="Content Placeholder 2">
            <a:extLst>
              <a:ext uri="{FF2B5EF4-FFF2-40B4-BE49-F238E27FC236}">
                <a16:creationId xmlns:a16="http://schemas.microsoft.com/office/drawing/2014/main" id="{013D8F6C-6517-7AEF-A434-306FA7BF54DA}"/>
              </a:ext>
            </a:extLst>
          </p:cNvPr>
          <p:cNvSpPr>
            <a:spLocks noGrp="1"/>
          </p:cNvSpPr>
          <p:nvPr>
            <p:ph idx="1"/>
          </p:nvPr>
        </p:nvSpPr>
        <p:spPr>
          <a:xfrm>
            <a:off x="828436" y="1331258"/>
            <a:ext cx="6711654" cy="4993341"/>
          </a:xfrm>
        </p:spPr>
        <p:txBody>
          <a:bodyPr>
            <a:normAutofit lnSpcReduction="10000"/>
          </a:bodyPr>
          <a:lstStyle/>
          <a:p>
            <a:r>
              <a:rPr lang="en-US" sz="2600" dirty="0"/>
              <a:t>The 10 Hallmarks</a:t>
            </a:r>
          </a:p>
          <a:p>
            <a:pPr lvl="1">
              <a:buFont typeface="Wingdings" panose="05000000000000000000" pitchFamily="2" charset="2"/>
              <a:buChar char="v"/>
            </a:pPr>
            <a:r>
              <a:rPr lang="en-US" sz="2200" dirty="0"/>
              <a:t>Love</a:t>
            </a:r>
          </a:p>
          <a:p>
            <a:pPr lvl="1">
              <a:buFont typeface="Wingdings" panose="05000000000000000000" pitchFamily="2" charset="2"/>
              <a:buChar char="v"/>
            </a:pPr>
            <a:r>
              <a:rPr lang="en-US" sz="2200" dirty="0"/>
              <a:t>Prayer</a:t>
            </a:r>
          </a:p>
          <a:p>
            <a:pPr lvl="1">
              <a:buFont typeface="Wingdings" panose="05000000000000000000" pitchFamily="2" charset="2"/>
              <a:buChar char="v"/>
            </a:pPr>
            <a:r>
              <a:rPr lang="en-US" sz="2200" dirty="0"/>
              <a:t>Stability</a:t>
            </a:r>
          </a:p>
          <a:p>
            <a:pPr lvl="1">
              <a:buFont typeface="Wingdings" panose="05000000000000000000" pitchFamily="2" charset="2"/>
              <a:buChar char="v"/>
            </a:pPr>
            <a:r>
              <a:rPr lang="en-US" sz="2200" dirty="0" err="1"/>
              <a:t>Conversatio</a:t>
            </a:r>
            <a:endParaRPr lang="en-US" sz="2200" dirty="0"/>
          </a:p>
          <a:p>
            <a:pPr lvl="1">
              <a:buFont typeface="Wingdings" panose="05000000000000000000" pitchFamily="2" charset="2"/>
              <a:buChar char="v"/>
            </a:pPr>
            <a:r>
              <a:rPr lang="en-US" sz="2200" dirty="0"/>
              <a:t>Obedience</a:t>
            </a:r>
          </a:p>
          <a:p>
            <a:pPr lvl="1">
              <a:buFont typeface="Wingdings" panose="05000000000000000000" pitchFamily="2" charset="2"/>
              <a:buChar char="v"/>
            </a:pPr>
            <a:r>
              <a:rPr lang="en-US" sz="2200" dirty="0"/>
              <a:t>Discipline</a:t>
            </a:r>
          </a:p>
          <a:p>
            <a:pPr lvl="1">
              <a:buFont typeface="Wingdings" panose="05000000000000000000" pitchFamily="2" charset="2"/>
              <a:buChar char="v"/>
            </a:pPr>
            <a:r>
              <a:rPr lang="en-US" sz="2200" dirty="0"/>
              <a:t>Humility</a:t>
            </a:r>
          </a:p>
          <a:p>
            <a:pPr lvl="1">
              <a:buFont typeface="Wingdings" panose="05000000000000000000" pitchFamily="2" charset="2"/>
              <a:buChar char="v"/>
            </a:pPr>
            <a:r>
              <a:rPr lang="en-US" sz="2200" dirty="0"/>
              <a:t>Stewardship</a:t>
            </a:r>
          </a:p>
          <a:p>
            <a:pPr lvl="1">
              <a:buFont typeface="Wingdings" panose="05000000000000000000" pitchFamily="2" charset="2"/>
              <a:buChar char="v"/>
            </a:pPr>
            <a:r>
              <a:rPr lang="en-US" sz="2200" dirty="0"/>
              <a:t>Hospitality</a:t>
            </a:r>
          </a:p>
          <a:p>
            <a:pPr lvl="1">
              <a:buFont typeface="Wingdings" panose="05000000000000000000" pitchFamily="2" charset="2"/>
              <a:buChar char="v"/>
            </a:pPr>
            <a:r>
              <a:rPr lang="en-US" sz="2200" dirty="0"/>
              <a:t>Community</a:t>
            </a:r>
          </a:p>
        </p:txBody>
      </p:sp>
    </p:spTree>
    <p:extLst>
      <p:ext uri="{BB962C8B-B14F-4D97-AF65-F5344CB8AC3E}">
        <p14:creationId xmlns:p14="http://schemas.microsoft.com/office/powerpoint/2010/main" val="28544872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icture" ma:contentTypeID="0x01010200DEE7829513A58E49AA19604806E5E49F" ma:contentTypeVersion="9" ma:contentTypeDescription="Upload an image or a photograph." ma:contentTypeScope="" ma:versionID="975bb0d786619e075e3af78937ab6c54">
  <xsd:schema xmlns:xsd="http://www.w3.org/2001/XMLSchema" xmlns:xs="http://www.w3.org/2001/XMLSchema" xmlns:p="http://schemas.microsoft.com/office/2006/metadata/properties" xmlns:ns1="http://schemas.microsoft.com/sharepoint/v3" xmlns:ns2="30bfe4b6-3d2c-45be-bfc2-00d15cba92be" targetNamespace="http://schemas.microsoft.com/office/2006/metadata/properties" ma:root="true" ma:fieldsID="f40919a76602f67f66ab23648543c6e5" ns1:_="" ns2:_="">
    <xsd:import namespace="http://schemas.microsoft.com/sharepoint/v3"/>
    <xsd:import namespace="30bfe4b6-3d2c-45be-bfc2-00d15cba92be"/>
    <xsd:element name="properties">
      <xsd:complexType>
        <xsd:sequence>
          <xsd:element name="documentManagement">
            <xsd:complexType>
              <xsd:all>
                <xsd:element ref="ns1:ImageWidth" minOccurs="0"/>
                <xsd:element ref="ns1:ImageHeight" minOccurs="0"/>
                <xsd:element ref="ns1:ImageCreateDate" minOccurs="0"/>
                <xsd:element ref="ns1:Description" minOccurs="0"/>
                <xsd:element ref="ns1:PreviewExists" minOccurs="0"/>
                <xsd:element ref="ns1:AlternateThumbnailUrl" minOccurs="0"/>
                <xsd:element ref="ns1:ThumbnailExists"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element name="ImageCreateDate" ma:index="13" nillable="true" ma:displayName="Date Picture Take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PreviewExists" ma:index="23" nillable="true" ma:displayName="Preview Exists" ma:default="FALSE" ma:hidden="true" ma:internalName="PreviewExists" ma:readOnly="true">
      <xsd:simpleType>
        <xsd:restriction base="dms:Boolean"/>
      </xsd:simpleType>
    </xsd:element>
    <xsd:element name="AlternateThumbnailUrl" ma:index="24" nillable="true" ma:displayName="Preview Image URL"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element name="ThumbnailExists" ma:index="25" nillable="true" ma:displayName="Thumbnail Exists" ma:default="FALSE" ma:hidden="true" ma:internalName="ThumbnailExists"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0bfe4b6-3d2c-45be-bfc2-00d15cba92be" elementFormDefault="qualified">
    <xsd:import namespace="http://schemas.microsoft.com/office/2006/documentManagement/types"/>
    <xsd:import namespace="http://schemas.microsoft.com/office/infopath/2007/PartnerControls"/>
    <xsd:element name="_dlc_DocId" ma:index="26" nillable="true" ma:displayName="Document ID Value" ma:description="The value of the document ID assigned to this item." ma:internalName="_dlc_DocId" ma:readOnly="true">
      <xsd:simpleType>
        <xsd:restriction base="dms:Text"/>
      </xsd:simpleType>
    </xsd:element>
    <xsd:element name="_dlc_DocIdUrl" ma:index="2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lternateThumbnailUrl xmlns="http://schemas.microsoft.com/sharepoint/v3">
      <Url xsi:nil="true"/>
      <Description xsi:nil="true"/>
    </AlternateThumbnailUrl>
    <ImageCreateDate xmlns="http://schemas.microsoft.com/sharepoint/v3" xsi:nil="true"/>
    <Description xmlns="http://schemas.microsoft.com/sharepoint/v3" xsi:nil="true"/>
    <_dlc_DocId xmlns="30bfe4b6-3d2c-45be-bfc2-00d15cba92be">2YQC5EAVYJ2C-27-8890</_dlc_DocId>
    <_dlc_DocIdUrl xmlns="30bfe4b6-3d2c-45be-bfc2-00d15cba92be">
      <Url>http://biznet.katz.pitt.edu/Administration/communications/_layouts/DocIdRedir.aspx?ID=2YQC5EAVYJ2C-27-8890</Url>
      <Description>2YQC5EAVYJ2C-27-8890</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6B6E83-26C9-4335-BC91-1CFDC032DAC4}">
  <ds:schemaRefs>
    <ds:schemaRef ds:uri="30bfe4b6-3d2c-45be-bfc2-00d15cba92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4F013FA-2804-41DC-9F7B-D49D585DB982}">
  <ds:schemaRefs>
    <ds:schemaRef ds:uri="30bfe4b6-3d2c-45be-bfc2-00d15cba92b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D3EF4E1-3AF1-4BE1-94AC-E00C5BDC754D}">
  <ds:schemaRefs>
    <ds:schemaRef ds:uri="http://schemas.microsoft.com/sharepoint/events"/>
  </ds:schemaRefs>
</ds:datastoreItem>
</file>

<file path=customXml/itemProps4.xml><?xml version="1.0" encoding="utf-8"?>
<ds:datastoreItem xmlns:ds="http://schemas.openxmlformats.org/officeDocument/2006/customXml" ds:itemID="{09D7AB77-86E3-4A19-B76E-2FB77DD354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4283</TotalTime>
  <Words>760</Words>
  <Application>Microsoft Office PowerPoint</Application>
  <PresentationFormat>On-screen Show (4:3)</PresentationFormat>
  <Paragraphs>88</Paragraphs>
  <Slides>16</Slides>
  <Notes>0</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Century Gothic</vt:lpstr>
      <vt:lpstr>Wingdings</vt:lpstr>
      <vt:lpstr>Wingdings 3</vt:lpstr>
      <vt:lpstr>Ion</vt:lpstr>
      <vt:lpstr>DIVIDED WE STAND: Building a Community that Embraces Difference</vt:lpstr>
      <vt:lpstr>We Live in a World Divided</vt:lpstr>
      <vt:lpstr>Competition in Higher Education Magnifies Divisions</vt:lpstr>
      <vt:lpstr>Benefits of Valuing Difference</vt:lpstr>
      <vt:lpstr>Moral Reasons for Valuing Difference</vt:lpstr>
      <vt:lpstr>Benedictine Wisdom Points a Way Forward</vt:lpstr>
      <vt:lpstr>St. Scholastica’s Love</vt:lpstr>
      <vt:lpstr>The Pastoral Circle Method – Addressing Difficult Decisions</vt:lpstr>
      <vt:lpstr>Benedictine Tradition</vt:lpstr>
      <vt:lpstr>Small Group Discussion</vt:lpstr>
      <vt:lpstr>Questions/Scenarios</vt:lpstr>
      <vt:lpstr>Feedback to the Assembly </vt:lpstr>
      <vt:lpstr>Conclusion and Food for Thought</vt:lpstr>
      <vt:lpstr>THANK YOU</vt:lpstr>
      <vt:lpstr>Overview</vt:lpstr>
      <vt:lpstr>Conclusion</vt:lpstr>
    </vt:vector>
  </TitlesOfParts>
  <Company>University of Pittsburgh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font/color</dc:title>
  <dc:creator>Amy Biss Benscoter</dc:creator>
  <cp:lastModifiedBy>Schaeffer, Trisa</cp:lastModifiedBy>
  <cp:revision>11</cp:revision>
  <cp:lastPrinted>2012-07-17T18:02:42Z</cp:lastPrinted>
  <dcterms:created xsi:type="dcterms:W3CDTF">2011-10-17T16:51:50Z</dcterms:created>
  <dcterms:modified xsi:type="dcterms:W3CDTF">2025-08-18T23:25:37Z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0x01010200DEE7829513A58E49AA19604806E5E49F</vt:lpwstr>
  </property>
  <property fmtid="{D5CDD505-2E9C-101B-9397-08002B2CF9AE}" pid="3" name="_dlc_DocIdItemGuid">
    <vt:lpwstr>9e8d7758-be58-4a70-85e6-db1adb113e2a</vt:lpwstr>
  </property>
  <property fmtid="{D5CDD505-2E9C-101B-9397-08002B2CF9AE}" pid="4" name="vti_description">
    <vt:lpwstr/>
  </property>
</Properties>
</file>